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ppt/tags/tag14.xml" ContentType="application/vnd.openxmlformats-officedocument.presentationml.tags+xml"/>
  <Override PartName="/ppt/notesSlides/notesSlide14.xml" ContentType="application/vnd.openxmlformats-officedocument.presentationml.notesSlide+xml"/>
  <Override PartName="/ppt/tags/tag15.xml" ContentType="application/vnd.openxmlformats-officedocument.presentationml.tags+xml"/>
  <Override PartName="/ppt/notesSlides/notesSlide15.xml" ContentType="application/vnd.openxmlformats-officedocument.presentationml.notesSlide+xml"/>
  <Override PartName="/ppt/tags/tag16.xml" ContentType="application/vnd.openxmlformats-officedocument.presentationml.tags+xml"/>
  <Override PartName="/ppt/notesSlides/notesSlide16.xml" ContentType="application/vnd.openxmlformats-officedocument.presentationml.notesSlide+xml"/>
  <Override PartName="/ppt/tags/tag17.xml" ContentType="application/vnd.openxmlformats-officedocument.presentationml.tags+xml"/>
  <Override PartName="/ppt/notesSlides/notesSlide17.xml" ContentType="application/vnd.openxmlformats-officedocument.presentationml.notesSlide+xml"/>
  <Override PartName="/ppt/tags/tag18.xml" ContentType="application/vnd.openxmlformats-officedocument.presentationml.tags+xml"/>
  <Override PartName="/ppt/notesSlides/notesSlide18.xml" ContentType="application/vnd.openxmlformats-officedocument.presentationml.notesSlide+xml"/>
  <Override PartName="/ppt/tags/tag19.xml" ContentType="application/vnd.openxmlformats-officedocument.presentationml.tags+xml"/>
  <Override PartName="/ppt/notesSlides/notesSlide19.xml" ContentType="application/vnd.openxmlformats-officedocument.presentationml.notesSlide+xml"/>
  <Override PartName="/ppt/tags/tag20.xml" ContentType="application/vnd.openxmlformats-officedocument.presentationml.tags+xml"/>
  <Override PartName="/ppt/notesSlides/notesSlide20.xml" ContentType="application/vnd.openxmlformats-officedocument.presentationml.notesSlide+xml"/>
  <Override PartName="/ppt/tags/tag21.xml" ContentType="application/vnd.openxmlformats-officedocument.presentationml.tags+xml"/>
  <Override PartName="/ppt/notesSlides/notesSlide21.xml" ContentType="application/vnd.openxmlformats-officedocument.presentationml.notesSlide+xml"/>
  <Override PartName="/ppt/tags/tag22.xml" ContentType="application/vnd.openxmlformats-officedocument.presentationml.tags+xml"/>
  <Override PartName="/ppt/notesSlides/notesSlide22.xml" ContentType="application/vnd.openxmlformats-officedocument.presentationml.notesSlide+xml"/>
  <Override PartName="/ppt/tags/tag23.xml" ContentType="application/vnd.openxmlformats-officedocument.presentationml.tags+xml"/>
  <Override PartName="/ppt/notesSlides/notesSlide23.xml" ContentType="application/vnd.openxmlformats-officedocument.presentationml.notesSlide+xml"/>
  <Override PartName="/ppt/tags/tag24.xml" ContentType="application/vnd.openxmlformats-officedocument.presentationml.tags+xml"/>
  <Override PartName="/ppt/notesSlides/notesSlide24.xml" ContentType="application/vnd.openxmlformats-officedocument.presentationml.notesSlide+xml"/>
  <Override PartName="/ppt/tags/tag25.xml" ContentType="application/vnd.openxmlformats-officedocument.presentationml.tags+xml"/>
  <Override PartName="/ppt/notesSlides/notesSlide25.xml" ContentType="application/vnd.openxmlformats-officedocument.presentationml.notesSlide+xml"/>
  <Override PartName="/ppt/tags/tag26.xml" ContentType="application/vnd.openxmlformats-officedocument.presentationml.tags+xml"/>
  <Override PartName="/ppt/notesSlides/notesSlide26.xml" ContentType="application/vnd.openxmlformats-officedocument.presentationml.notesSlide+xml"/>
  <Override PartName="/ppt/tags/tag27.xml" ContentType="application/vnd.openxmlformats-officedocument.presentationml.tags+xml"/>
  <Override PartName="/ppt/notesSlides/notesSlide27.xml" ContentType="application/vnd.openxmlformats-officedocument.presentationml.notesSlide+xml"/>
  <Override PartName="/ppt/tags/tag28.xml" ContentType="application/vnd.openxmlformats-officedocument.presentationml.tags+xml"/>
  <Override PartName="/ppt/notesSlides/notesSlide28.xml" ContentType="application/vnd.openxmlformats-officedocument.presentationml.notesSlide+xml"/>
  <Override PartName="/ppt/tags/tag29.xml" ContentType="application/vnd.openxmlformats-officedocument.presentationml.tags+xml"/>
  <Override PartName="/ppt/notesSlides/notesSlide29.xml" ContentType="application/vnd.openxmlformats-officedocument.presentationml.notesSlide+xml"/>
  <Override PartName="/ppt/tags/tag30.xml" ContentType="application/vnd.openxmlformats-officedocument.presentationml.tags+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2"/>
  </p:notesMasterIdLst>
  <p:handoutMasterIdLst>
    <p:handoutMasterId r:id="rId33"/>
  </p:handoutMasterIdLst>
  <p:sldIdLst>
    <p:sldId id="559" r:id="rId2"/>
    <p:sldId id="579" r:id="rId3"/>
    <p:sldId id="580" r:id="rId4"/>
    <p:sldId id="581" r:id="rId5"/>
    <p:sldId id="590" r:id="rId6"/>
    <p:sldId id="584" r:id="rId7"/>
    <p:sldId id="593" r:id="rId8"/>
    <p:sldId id="608" r:id="rId9"/>
    <p:sldId id="600" r:id="rId10"/>
    <p:sldId id="599" r:id="rId11"/>
    <p:sldId id="598" r:id="rId12"/>
    <p:sldId id="597" r:id="rId13"/>
    <p:sldId id="585" r:id="rId14"/>
    <p:sldId id="591" r:id="rId15"/>
    <p:sldId id="602" r:id="rId16"/>
    <p:sldId id="601" r:id="rId17"/>
    <p:sldId id="603" r:id="rId18"/>
    <p:sldId id="604" r:id="rId19"/>
    <p:sldId id="587" r:id="rId20"/>
    <p:sldId id="605" r:id="rId21"/>
    <p:sldId id="606" r:id="rId22"/>
    <p:sldId id="607" r:id="rId23"/>
    <p:sldId id="594" r:id="rId24"/>
    <p:sldId id="586" r:id="rId25"/>
    <p:sldId id="611" r:id="rId26"/>
    <p:sldId id="610" r:id="rId27"/>
    <p:sldId id="612" r:id="rId28"/>
    <p:sldId id="613" r:id="rId29"/>
    <p:sldId id="588" r:id="rId30"/>
    <p:sldId id="583" r:id="rId31"/>
  </p:sldIdLst>
  <p:sldSz cx="12192000" cy="6858000"/>
  <p:notesSz cx="6858000" cy="9144000"/>
  <p:embeddedFontLst>
    <p:embeddedFont>
      <p:font typeface="HarmonyOS Sans SC Medium" panose="02010600030101010101" charset="-122"/>
      <p:regular r:id="rId34"/>
      <p:bold r:id="rId35"/>
    </p:embeddedFont>
    <p:embeddedFont>
      <p:font typeface="Segoe UI" panose="020B0502040204020203" pitchFamily="34" charset="0"/>
      <p:regular r:id="rId36"/>
      <p:bold r:id="rId37"/>
      <p:italic r:id="rId38"/>
      <p:boldItalic r:id="rId3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1">
          <p15:clr>
            <a:srgbClr val="A4A3A4"/>
          </p15:clr>
        </p15:guide>
        <p15:guide id="2" pos="37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942930"/>
    <a:srgbClr val="471C34"/>
    <a:srgbClr val="2A1D26"/>
    <a:srgbClr val="A9E2FD"/>
    <a:srgbClr val="74AFCB"/>
    <a:srgbClr val="156389"/>
    <a:srgbClr val="0F1D1A"/>
    <a:srgbClr val="D36B0B"/>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11" autoAdjust="0"/>
    <p:restoredTop sz="94660"/>
  </p:normalViewPr>
  <p:slideViewPr>
    <p:cSldViewPr snapToGrid="0">
      <p:cViewPr varScale="1">
        <p:scale>
          <a:sx n="78" d="100"/>
          <a:sy n="78" d="100"/>
        </p:scale>
        <p:origin x="917" y="72"/>
      </p:cViewPr>
      <p:guideLst>
        <p:guide orient="horz" pos="2091"/>
        <p:guide pos="37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HarmonyOS Sans SC Medium" charset="-122"/>
              <a:ea typeface="HarmonyOS Sans SC Medium" charset="-122"/>
              <a:cs typeface="Arial"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HarmonyOS Sans SC Medium" charset="-122"/>
              </a:rPr>
              <a:t>2023/3/30</a:t>
            </a:fld>
            <a:endParaRPr lang="zh-CN" altLang="en-US">
              <a:latin typeface="HarmonyOS Sans SC Medium"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HarmonyOS Sans SC Medium" charset="-122"/>
              <a:ea typeface="HarmonyOS Sans SC Medium" charset="-122"/>
              <a:cs typeface="Arial"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HarmonyOS Sans SC Medium" charset="-122"/>
              </a:rPr>
              <a:t>‹#›</a:t>
            </a:fld>
            <a:endParaRPr lang="zh-CN" altLang="en-US">
              <a:latin typeface="HarmonyOS Sans SC Medium"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mp>
</file>

<file path=ppt/media/image12.png>
</file>

<file path=ppt/media/image13.png>
</file>

<file path=ppt/media/image14.tmp>
</file>

<file path=ppt/media/image15.png>
</file>

<file path=ppt/media/image16.png>
</file>

<file path=ppt/media/image17.png>
</file>

<file path=ppt/media/image18.png>
</file>

<file path=ppt/media/image2.jpeg>
</file>

<file path=ppt/media/image3.jpeg>
</file>

<file path=ppt/media/image4.tmp>
</file>

<file path=ppt/media/image5.png>
</file>

<file path=ppt/media/image6.png>
</file>

<file path=ppt/media/image7.png>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HarmonyOS Sans SC Medium" charset="-122"/>
                <a:ea typeface="HarmonyOS Sans SC Medium" charset="-122"/>
                <a:cs typeface="Arial"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HarmonyOS Sans SC Medium" charset="-122"/>
                <a:ea typeface="HarmonyOS Sans SC Medium" charset="-122"/>
                <a:cs typeface="Arial" charset="0"/>
              </a:defRPr>
            </a:lvl1pPr>
          </a:lstStyle>
          <a:p>
            <a:fld id="{D2A48B96-639E-45A3-A0BA-2464DFDB1FAA}" type="datetimeFigureOut">
              <a:rPr lang="zh-CN" altLang="en-US" smtClean="0"/>
              <a:t>2023/3/30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HarmonyOS Sans SC Medium" charset="-122"/>
                <a:ea typeface="HarmonyOS Sans SC Medium" charset="-122"/>
                <a:cs typeface="Arial"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HarmonyOS Sans SC Medium" charset="-122"/>
                <a:ea typeface="HarmonyOS Sans SC Medium" charset="-122"/>
                <a:cs typeface="Arial" charset="0"/>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HarmonyOS Sans SC Medium" charset="-122"/>
        <a:ea typeface="HarmonyOS Sans SC Medium" charset="-122"/>
        <a:cs typeface="Arial" charset="0"/>
      </a:defRPr>
    </a:lvl1pPr>
    <a:lvl2pPr marL="457200" algn="l" defTabSz="914400" rtl="0" eaLnBrk="1" latinLnBrk="0" hangingPunct="1">
      <a:defRPr sz="1200" kern="1200">
        <a:solidFill>
          <a:schemeClr val="tx1"/>
        </a:solidFill>
        <a:latin typeface="HarmonyOS Sans SC Medium" charset="-122"/>
        <a:ea typeface="HarmonyOS Sans SC Medium" charset="-122"/>
        <a:cs typeface="Arial" charset="0"/>
      </a:defRPr>
    </a:lvl2pPr>
    <a:lvl3pPr marL="914400" algn="l" defTabSz="914400" rtl="0" eaLnBrk="1" latinLnBrk="0" hangingPunct="1">
      <a:defRPr sz="1200" kern="1200">
        <a:solidFill>
          <a:schemeClr val="tx1"/>
        </a:solidFill>
        <a:latin typeface="HarmonyOS Sans SC Medium" charset="-122"/>
        <a:ea typeface="HarmonyOS Sans SC Medium" charset="-122"/>
        <a:cs typeface="Arial" charset="0"/>
      </a:defRPr>
    </a:lvl3pPr>
    <a:lvl4pPr marL="1371600" algn="l" defTabSz="914400" rtl="0" eaLnBrk="1" latinLnBrk="0" hangingPunct="1">
      <a:defRPr sz="1200" kern="1200">
        <a:solidFill>
          <a:schemeClr val="tx1"/>
        </a:solidFill>
        <a:latin typeface="HarmonyOS Sans SC Medium" charset="-122"/>
        <a:ea typeface="HarmonyOS Sans SC Medium" charset="-122"/>
        <a:cs typeface="Arial" charset="0"/>
      </a:defRPr>
    </a:lvl4pPr>
    <a:lvl5pPr marL="1828800" algn="l" defTabSz="914400" rtl="0" eaLnBrk="1" latinLnBrk="0" hangingPunct="1">
      <a:defRPr sz="1200" kern="1200">
        <a:solidFill>
          <a:schemeClr val="tx1"/>
        </a:solidFill>
        <a:latin typeface="HarmonyOS Sans SC Medium" charset="-122"/>
        <a:ea typeface="HarmonyOS Sans SC Medium" charset="-122"/>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7775087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5277777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5862548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8375844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6187326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2377158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2226446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637410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2867561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1148011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0492868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2419318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6366607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2980175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6639347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595332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Arial" charset="0"/>
              </a:defRPr>
            </a:lvl1p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p:spPr>
        <p:txBody>
          <a:bodyPr/>
          <a:lstStyle>
            <a:lvl1pPr>
              <a:defRPr>
                <a:cs typeface="Arial" charset="0"/>
              </a:defRPr>
            </a:lvl1pPr>
          </a:lstStyle>
          <a:p>
            <a:fld id="{263DB197-84B0-484E-9C0F-88358ECCB797}" type="datetimeFigureOut">
              <a:rPr lang="zh-CN" altLang="en-US" smtClean="0"/>
              <a:t>2023/3/30</a:t>
            </a:fld>
            <a:endParaRPr lang="zh-CN" altLang="en-US"/>
          </a:p>
        </p:txBody>
      </p:sp>
      <p:sp>
        <p:nvSpPr>
          <p:cNvPr id="4" name="页脚占位符 3"/>
          <p:cNvSpPr>
            <a:spLocks noGrp="1"/>
          </p:cNvSpPr>
          <p:nvPr>
            <p:ph type="ftr" sz="quarter" idx="11"/>
          </p:nvPr>
        </p:nvSpPr>
        <p:spPr>
          <a:xfrm>
            <a:off x="4038600" y="6356350"/>
            <a:ext cx="4114800" cy="365125"/>
          </a:xfrm>
        </p:spPr>
        <p:txBody>
          <a:bodyPr/>
          <a:lstStyle>
            <a:lvl1pPr>
              <a:defRPr>
                <a:cs typeface="Arial" charset="0"/>
              </a:defRPr>
            </a:lvl1p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lvl1pPr>
              <a:defRPr>
                <a:cs typeface="Arial" charset="0"/>
              </a:defRPr>
            </a:lvl1pPr>
          </a:lstStyle>
          <a:p>
            <a:fld id="{E077DA78-E013-4A8C-AD75-63A150561B10}"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Arial" charset="0"/>
              </a:defRPr>
            </a:lvl1p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p:spPr>
        <p:txBody>
          <a:bodyPr/>
          <a:lstStyle>
            <a:lvl1pPr>
              <a:defRPr>
                <a:cs typeface="Arial" charset="0"/>
              </a:defRPr>
            </a:lvl1pPr>
          </a:lstStyle>
          <a:p>
            <a:fld id="{263DB197-84B0-484E-9C0F-88358ECCB797}" type="datetimeFigureOut">
              <a:rPr lang="zh-CN" altLang="en-US" smtClean="0"/>
              <a:t>2023/3/30</a:t>
            </a:fld>
            <a:endParaRPr lang="zh-CN" altLang="en-US"/>
          </a:p>
        </p:txBody>
      </p:sp>
      <p:sp>
        <p:nvSpPr>
          <p:cNvPr id="4" name="页脚占位符 3"/>
          <p:cNvSpPr>
            <a:spLocks noGrp="1"/>
          </p:cNvSpPr>
          <p:nvPr>
            <p:ph type="ftr" sz="quarter" idx="11"/>
          </p:nvPr>
        </p:nvSpPr>
        <p:spPr>
          <a:xfrm>
            <a:off x="4038600" y="6356350"/>
            <a:ext cx="4114800" cy="365125"/>
          </a:xfrm>
        </p:spPr>
        <p:txBody>
          <a:bodyPr/>
          <a:lstStyle>
            <a:lvl1pPr>
              <a:defRPr>
                <a:cs typeface="Arial" charset="0"/>
              </a:defRPr>
            </a:lvl1p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lvl1pPr>
              <a:defRPr>
                <a:cs typeface="Arial" charset="0"/>
              </a:defRPr>
            </a:lvl1pPr>
          </a:lstStyle>
          <a:p>
            <a:fld id="{E077DA78-E013-4A8C-AD75-63A150561B10}"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Arial" charset="0"/>
              </a:defRPr>
            </a:lvl1p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p:spPr>
        <p:txBody>
          <a:bodyPr/>
          <a:lstStyle>
            <a:lvl1pPr>
              <a:defRPr>
                <a:cs typeface="Arial" charset="0"/>
              </a:defRPr>
            </a:lvl1pPr>
          </a:lstStyle>
          <a:p>
            <a:fld id="{263DB197-84B0-484E-9C0F-88358ECCB797}" type="datetimeFigureOut">
              <a:rPr lang="zh-CN" altLang="en-US" smtClean="0"/>
              <a:t>2023/3/30</a:t>
            </a:fld>
            <a:endParaRPr lang="zh-CN" altLang="en-US"/>
          </a:p>
        </p:txBody>
      </p:sp>
      <p:sp>
        <p:nvSpPr>
          <p:cNvPr id="4" name="页脚占位符 3"/>
          <p:cNvSpPr>
            <a:spLocks noGrp="1"/>
          </p:cNvSpPr>
          <p:nvPr>
            <p:ph type="ftr" sz="quarter" idx="11"/>
          </p:nvPr>
        </p:nvSpPr>
        <p:spPr>
          <a:xfrm>
            <a:off x="4038600" y="6356350"/>
            <a:ext cx="4114800" cy="365125"/>
          </a:xfrm>
        </p:spPr>
        <p:txBody>
          <a:bodyPr/>
          <a:lstStyle>
            <a:lvl1pPr>
              <a:defRPr>
                <a:cs typeface="Arial" charset="0"/>
              </a:defRPr>
            </a:lvl1p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lvl1pPr>
              <a:defRPr>
                <a:cs typeface="Arial" charset="0"/>
              </a:defRPr>
            </a:lvl1pPr>
          </a:lstStyle>
          <a:p>
            <a:fld id="{E077DA78-E013-4A8C-AD75-63A150561B10}"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cs typeface="HarmonyOS Sans SC Medium" charset="-122"/>
              </a:defRPr>
            </a:lvl1pPr>
          </a:lstStyle>
          <a:p>
            <a:r>
              <a:rPr lang="zh-CN" altLang="en-US"/>
              <a:t>单击此处编辑母版标题样式</a:t>
            </a:r>
          </a:p>
        </p:txBody>
      </p:sp>
      <p:sp>
        <p:nvSpPr>
          <p:cNvPr id="3" name="内容占位符 2"/>
          <p:cNvSpPr>
            <a:spLocks noGrp="1"/>
          </p:cNvSpPr>
          <p:nvPr>
            <p:ph idx="1"/>
          </p:nvPr>
        </p:nvSpPr>
        <p:spPr>
          <a:xfrm>
            <a:off x="838200" y="1825625"/>
            <a:ext cx="10515600" cy="4351338"/>
          </a:xfrm>
        </p:spPr>
        <p:txBody>
          <a:bodyPr/>
          <a:lstStyle>
            <a:lvl1pPr>
              <a:defRPr>
                <a:cs typeface="HarmonyOS Sans SC Medium" charset="-122"/>
              </a:defRPr>
            </a:lvl1pPr>
            <a:lvl2pPr>
              <a:defRPr>
                <a:cs typeface="HarmonyOS Sans SC Medium" charset="-122"/>
              </a:defRPr>
            </a:lvl2pPr>
            <a:lvl3pPr>
              <a:defRPr>
                <a:cs typeface="HarmonyOS Sans SC Medium" charset="-122"/>
              </a:defRPr>
            </a:lvl3pPr>
            <a:lvl4pPr>
              <a:defRPr>
                <a:cs typeface="HarmonyOS Sans SC Medium" charset="-122"/>
              </a:defRPr>
            </a:lvl4pPr>
            <a:lvl5pPr>
              <a:defRPr>
                <a:cs typeface="HarmonyOS Sans SC Medium" charset="-122"/>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p:spPr>
        <p:txBody>
          <a:bodyPr/>
          <a:lstStyle>
            <a:lvl1pPr>
              <a:defRPr>
                <a:cs typeface="HarmonyOS Sans SC Medium" charset="-122"/>
              </a:defRPr>
            </a:lvl1pPr>
          </a:lstStyle>
          <a:p>
            <a:fld id="{82F288E0-7875-42C4-84C8-98DBBD3BF4D2}" type="datetimeFigureOut">
              <a:rPr lang="zh-CN" altLang="en-US" smtClean="0"/>
              <a:t>2023/3/30</a:t>
            </a:fld>
            <a:endParaRPr lang="zh-CN" altLang="en-US"/>
          </a:p>
        </p:txBody>
      </p:sp>
      <p:sp>
        <p:nvSpPr>
          <p:cNvPr id="5" name="页脚占位符 4"/>
          <p:cNvSpPr>
            <a:spLocks noGrp="1"/>
          </p:cNvSpPr>
          <p:nvPr>
            <p:ph type="ftr" sz="quarter" idx="11"/>
          </p:nvPr>
        </p:nvSpPr>
        <p:spPr>
          <a:xfrm>
            <a:off x="4038600" y="6356350"/>
            <a:ext cx="4114800" cy="365125"/>
          </a:xfrm>
        </p:spPr>
        <p:txBody>
          <a:bodyPr/>
          <a:lstStyle>
            <a:lvl1pPr>
              <a:defRPr>
                <a:cs typeface="HarmonyOS Sans SC Medium" charset="-122"/>
              </a:defRPr>
            </a:lvl1pPr>
          </a:lstStyle>
          <a:p>
            <a:endParaRPr lang="zh-CN" altLang="en-US"/>
          </a:p>
        </p:txBody>
      </p:sp>
      <p:sp>
        <p:nvSpPr>
          <p:cNvPr id="6" name="灯片编号占位符 5"/>
          <p:cNvSpPr>
            <a:spLocks noGrp="1"/>
          </p:cNvSpPr>
          <p:nvPr>
            <p:ph type="sldNum" sz="quarter" idx="12"/>
          </p:nvPr>
        </p:nvSpPr>
        <p:spPr>
          <a:xfrm>
            <a:off x="8610600" y="6356350"/>
            <a:ext cx="2743200" cy="365125"/>
          </a:xfrm>
        </p:spPr>
        <p:txBody>
          <a:bodyPr/>
          <a:lstStyle>
            <a:lvl1pPr>
              <a:defRPr>
                <a:cs typeface="HarmonyOS Sans SC Medium" charset="-122"/>
              </a:defRPr>
            </a:lvl1p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charset="2"/>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10.xml"/><Relationship Id="rId4"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1.xml"/><Relationship Id="rId4"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12.xml"/><Relationship Id="rId4"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3.xml"/><Relationship Id="rId4"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11.tmp"/><Relationship Id="rId2" Type="http://schemas.openxmlformats.org/officeDocument/2006/relationships/slideLayout" Target="../slideLayouts/slideLayout1.xml"/><Relationship Id="rId1" Type="http://schemas.openxmlformats.org/officeDocument/2006/relationships/tags" Target="../tags/tag14.xml"/><Relationship Id="rId6" Type="http://schemas.openxmlformats.org/officeDocument/2006/relationships/image" Target="../media/image10.png"/><Relationship Id="rId5" Type="http://schemas.openxmlformats.org/officeDocument/2006/relationships/image" Target="../media/image9.tmp"/><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15.xml"/><Relationship Id="rId4" Type="http://schemas.openxmlformats.org/officeDocument/2006/relationships/image" Target="../media/image1.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16.xml"/><Relationship Id="rId4" Type="http://schemas.openxmlformats.org/officeDocument/2006/relationships/image" Target="../media/image1.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17.xml"/><Relationship Id="rId4" Type="http://schemas.openxmlformats.org/officeDocument/2006/relationships/image" Target="../media/image1.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18.xml"/><Relationship Id="rId4" Type="http://schemas.openxmlformats.org/officeDocument/2006/relationships/image" Target="../media/image1.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19.xml"/><Relationship Id="rId5" Type="http://schemas.openxmlformats.org/officeDocument/2006/relationships/image" Target="../media/image1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ags" Target="../tags/tag2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21.xml"/><Relationship Id="rId5" Type="http://schemas.openxmlformats.org/officeDocument/2006/relationships/image" Target="../media/image14.tmp"/><Relationship Id="rId4" Type="http://schemas.openxmlformats.org/officeDocument/2006/relationships/image" Target="../media/image1.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22.xml"/><Relationship Id="rId5" Type="http://schemas.openxmlformats.org/officeDocument/2006/relationships/image" Target="../media/image15.png"/><Relationship Id="rId4" Type="http://schemas.openxmlformats.org/officeDocument/2006/relationships/image" Target="../media/image1.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7" Type="http://schemas.openxmlformats.org/officeDocument/2006/relationships/image" Target="../media/image18.png"/><Relationship Id="rId2" Type="http://schemas.openxmlformats.org/officeDocument/2006/relationships/slideLayout" Target="../slideLayouts/slideLayout1.xml"/><Relationship Id="rId1" Type="http://schemas.openxmlformats.org/officeDocument/2006/relationships/tags" Target="../tags/tag2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24.xml"/><Relationship Id="rId4" Type="http://schemas.openxmlformats.org/officeDocument/2006/relationships/image" Target="../media/image3.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25.xml"/><Relationship Id="rId4" Type="http://schemas.openxmlformats.org/officeDocument/2006/relationships/image" Target="../media/image1.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26.xml"/><Relationship Id="rId5" Type="http://schemas.openxmlformats.org/officeDocument/2006/relationships/image" Target="../media/image10.png"/><Relationship Id="rId4" Type="http://schemas.openxmlformats.org/officeDocument/2006/relationships/image" Target="../media/image1.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tags" Target="../tags/tag27.xml"/><Relationship Id="rId5" Type="http://schemas.openxmlformats.org/officeDocument/2006/relationships/image" Target="../media/image9.tmp"/><Relationship Id="rId4" Type="http://schemas.openxmlformats.org/officeDocument/2006/relationships/image" Target="../media/image1.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tags" Target="../tags/tag28.xml"/><Relationship Id="rId5" Type="http://schemas.openxmlformats.org/officeDocument/2006/relationships/image" Target="../media/image11.tmp"/><Relationship Id="rId4" Type="http://schemas.openxmlformats.org/officeDocument/2006/relationships/image" Target="../media/image1.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tags" Target="../tags/tag29.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30.xml"/><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4.xml"/><Relationship Id="rId5" Type="http://schemas.openxmlformats.org/officeDocument/2006/relationships/image" Target="../media/image4.tmp"/><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5.xml"/><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7.png"/><Relationship Id="rId2" Type="http://schemas.openxmlformats.org/officeDocument/2006/relationships/slideLayout" Target="../slideLayouts/slideLayout1.xml"/><Relationship Id="rId1" Type="http://schemas.openxmlformats.org/officeDocument/2006/relationships/tags" Target="../tags/tag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8.xml"/><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9.xml"/><Relationship Id="rId5" Type="http://schemas.openxmlformats.org/officeDocument/2006/relationships/image" Target="../media/image8.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a:off x="0" y="0"/>
            <a:ext cx="12192000" cy="6858000"/>
          </a:xfrm>
          <a:prstGeom prst="rect">
            <a:avLst/>
          </a:prstGeom>
        </p:spPr>
      </p:pic>
      <p:sp>
        <p:nvSpPr>
          <p:cNvPr id="3" name="文本框 2"/>
          <p:cNvSpPr txBox="1"/>
          <p:nvPr/>
        </p:nvSpPr>
        <p:spPr>
          <a:xfrm>
            <a:off x="6102985" y="1184275"/>
            <a:ext cx="5492750" cy="1106805"/>
          </a:xfrm>
          <a:prstGeom prst="rect">
            <a:avLst/>
          </a:prstGeom>
          <a:noFill/>
        </p:spPr>
        <p:txBody>
          <a:bodyPr wrap="square" rtlCol="0">
            <a:spAutoFit/>
          </a:bodyPr>
          <a:lstStyle/>
          <a:p>
            <a:r>
              <a:rPr lang="en-US" altLang="zh-CN" sz="6600" dirty="0">
                <a:solidFill>
                  <a:schemeClr val="bg1"/>
                </a:solidFill>
                <a:latin typeface="思源宋体 CN Heavy" charset="-122"/>
                <a:ea typeface="思源宋体 CN Heavy" charset="-122"/>
                <a:cs typeface="HarmonyOS Sans SC Medium" charset="-122"/>
              </a:rPr>
              <a:t>Eric</a:t>
            </a:r>
            <a:endParaRPr lang="zh-CN" altLang="en-US" sz="6600" dirty="0">
              <a:solidFill>
                <a:schemeClr val="bg1"/>
              </a:solidFill>
              <a:latin typeface="思源宋体 CN Heavy" charset="-122"/>
              <a:ea typeface="思源宋体 CN Heavy" charset="-122"/>
              <a:cs typeface="HarmonyOS Sans SC Medium" charset="-122"/>
            </a:endParaRPr>
          </a:p>
        </p:txBody>
      </p:sp>
      <p:sp>
        <p:nvSpPr>
          <p:cNvPr id="10" name="圆角矩形 9"/>
          <p:cNvSpPr/>
          <p:nvPr/>
        </p:nvSpPr>
        <p:spPr>
          <a:xfrm>
            <a:off x="10860833" y="4806509"/>
            <a:ext cx="1154001" cy="1734431"/>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2A1D26"/>
                </a:solidFill>
                <a:latin typeface="HarmonyOS Sans SC Medium" charset="-122"/>
                <a:ea typeface="HarmonyOS Sans SC Medium" charset="-122"/>
                <a:cs typeface="HarmonyOS Sans SC Medium" charset="-122"/>
                <a:sym typeface="+mn-ea"/>
              </a:rPr>
              <a:t>高建伟</a:t>
            </a:r>
            <a:endParaRPr lang="en-US" altLang="zh-CN" dirty="0">
              <a:solidFill>
                <a:srgbClr val="2A1D26"/>
              </a:solidFill>
              <a:latin typeface="HarmonyOS Sans SC Medium" charset="-122"/>
              <a:ea typeface="HarmonyOS Sans SC Medium" charset="-122"/>
              <a:cs typeface="HarmonyOS Sans SC Medium" charset="-122"/>
              <a:sym typeface="+mn-ea"/>
            </a:endParaRPr>
          </a:p>
          <a:p>
            <a:pPr algn="ctr"/>
            <a:r>
              <a:rPr lang="zh-CN" altLang="en-US" dirty="0">
                <a:solidFill>
                  <a:srgbClr val="2A1D26"/>
                </a:solidFill>
                <a:latin typeface="HarmonyOS Sans SC Medium" charset="-122"/>
                <a:ea typeface="HarmonyOS Sans SC Medium" charset="-122"/>
                <a:cs typeface="HarmonyOS Sans SC Medium" charset="-122"/>
                <a:sym typeface="+mn-ea"/>
              </a:rPr>
              <a:t>陈思危</a:t>
            </a:r>
            <a:endParaRPr lang="en-US" altLang="zh-CN" dirty="0">
              <a:solidFill>
                <a:srgbClr val="2A1D26"/>
              </a:solidFill>
              <a:latin typeface="HarmonyOS Sans SC Medium" charset="-122"/>
              <a:ea typeface="HarmonyOS Sans SC Medium" charset="-122"/>
              <a:cs typeface="HarmonyOS Sans SC Medium" charset="-122"/>
              <a:sym typeface="+mn-ea"/>
            </a:endParaRPr>
          </a:p>
          <a:p>
            <a:pPr algn="ctr"/>
            <a:r>
              <a:rPr lang="zh-CN" altLang="en-US" dirty="0">
                <a:solidFill>
                  <a:srgbClr val="2A1D26"/>
                </a:solidFill>
                <a:latin typeface="HarmonyOS Sans SC Medium" charset="-122"/>
                <a:ea typeface="HarmonyOS Sans SC Medium" charset="-122"/>
                <a:cs typeface="HarmonyOS Sans SC Medium" charset="-122"/>
                <a:sym typeface="+mn-ea"/>
              </a:rPr>
              <a:t>陈豪哲</a:t>
            </a:r>
            <a:endParaRPr lang="en-US" altLang="zh-CN" dirty="0">
              <a:solidFill>
                <a:srgbClr val="2A1D26"/>
              </a:solidFill>
              <a:latin typeface="HarmonyOS Sans SC Medium" charset="-122"/>
              <a:ea typeface="HarmonyOS Sans SC Medium" charset="-122"/>
              <a:cs typeface="HarmonyOS Sans SC Medium" charset="-122"/>
              <a:sym typeface="+mn-ea"/>
            </a:endParaRPr>
          </a:p>
          <a:p>
            <a:pPr algn="ctr"/>
            <a:r>
              <a:rPr lang="zh-CN" altLang="en-US" dirty="0">
                <a:solidFill>
                  <a:srgbClr val="2A1D26"/>
                </a:solidFill>
                <a:latin typeface="HarmonyOS Sans SC Medium" charset="-122"/>
                <a:ea typeface="HarmonyOS Sans SC Medium" charset="-122"/>
                <a:cs typeface="HarmonyOS Sans SC Medium" charset="-122"/>
                <a:sym typeface="+mn-ea"/>
              </a:rPr>
              <a:t>韩宗典</a:t>
            </a:r>
            <a:endParaRPr lang="en-US" altLang="zh-CN" dirty="0">
              <a:solidFill>
                <a:srgbClr val="2A1D26"/>
              </a:solidFill>
              <a:latin typeface="HarmonyOS Sans SC Medium" charset="-122"/>
              <a:ea typeface="HarmonyOS Sans SC Medium" charset="-122"/>
              <a:cs typeface="HarmonyOS Sans SC Medium" charset="-122"/>
              <a:sym typeface="+mn-ea"/>
            </a:endParaRPr>
          </a:p>
          <a:p>
            <a:pPr algn="ctr"/>
            <a:r>
              <a:rPr lang="zh-CN" altLang="en-US" dirty="0">
                <a:solidFill>
                  <a:srgbClr val="2A1D26"/>
                </a:solidFill>
                <a:latin typeface="HarmonyOS Sans SC Medium" charset="-122"/>
                <a:ea typeface="HarmonyOS Sans SC Medium" charset="-122"/>
                <a:cs typeface="HarmonyOS Sans SC Medium" charset="-122"/>
                <a:sym typeface="+mn-ea"/>
              </a:rPr>
              <a:t>勾思懿</a:t>
            </a:r>
            <a:endParaRPr lang="en-US" altLang="zh-CN" dirty="0">
              <a:solidFill>
                <a:srgbClr val="2A1D26"/>
              </a:solidFill>
              <a:latin typeface="HarmonyOS Sans SC Medium" charset="-122"/>
              <a:ea typeface="HarmonyOS Sans SC Medium" charset="-122"/>
              <a:cs typeface="HarmonyOS Sans SC Medium" charset="-122"/>
              <a:sym typeface="+mn-ea"/>
            </a:endParaRPr>
          </a:p>
          <a:p>
            <a:pPr algn="ctr"/>
            <a:r>
              <a:rPr lang="zh-CN" altLang="en-US" dirty="0">
                <a:solidFill>
                  <a:srgbClr val="2A1D26"/>
                </a:solidFill>
                <a:latin typeface="HarmonyOS Sans SC Medium" charset="-122"/>
                <a:ea typeface="HarmonyOS Sans SC Medium" charset="-122"/>
                <a:cs typeface="HarmonyOS Sans SC Medium" charset="-122"/>
                <a:sym typeface="+mn-ea"/>
              </a:rPr>
              <a:t>宁雪怡</a:t>
            </a:r>
          </a:p>
        </p:txBody>
      </p:sp>
      <p:sp>
        <p:nvSpPr>
          <p:cNvPr id="4" name="文本框 3"/>
          <p:cNvSpPr txBox="1"/>
          <p:nvPr/>
        </p:nvSpPr>
        <p:spPr>
          <a:xfrm>
            <a:off x="6194425" y="2360295"/>
            <a:ext cx="3558540" cy="706755"/>
          </a:xfrm>
          <a:prstGeom prst="rect">
            <a:avLst/>
          </a:prstGeom>
          <a:noFill/>
        </p:spPr>
        <p:txBody>
          <a:bodyPr wrap="square" rtlCol="0">
            <a:spAutoFit/>
          </a:bodyPr>
          <a:lstStyle/>
          <a:p>
            <a:pPr algn="dist"/>
            <a:r>
              <a:rPr lang="zh-CN" altLang="en-US" sz="4000" dirty="0">
                <a:solidFill>
                  <a:schemeClr val="accent4">
                    <a:lumMod val="20000"/>
                    <a:lumOff val="80000"/>
                  </a:schemeClr>
                </a:solidFill>
                <a:latin typeface="思源宋体 CN Heavy" charset="-122"/>
                <a:ea typeface="思源宋体 CN Heavy" charset="-122"/>
                <a:cs typeface="思源宋体 CN Heavy" charset="-122"/>
                <a:sym typeface="+mn-ea"/>
              </a:rPr>
              <a:t>需求说明</a:t>
            </a:r>
            <a:endParaRPr lang="en-US" altLang="zh-CN" sz="4000" dirty="0">
              <a:solidFill>
                <a:schemeClr val="accent4">
                  <a:lumMod val="20000"/>
                  <a:lumOff val="80000"/>
                </a:schemeClr>
              </a:solidFill>
              <a:latin typeface="思源宋体 CN Heavy" charset="-122"/>
              <a:ea typeface="思源宋体 CN Heavy" charset="-122"/>
              <a:cs typeface="思源宋体 CN Heavy" charset="-122"/>
              <a:sym typeface="+mn-ea"/>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sp>
        <p:nvSpPr>
          <p:cNvPr id="32" name="稻壳夜秋https://www.docer.com/works?userid=555357443"/>
          <p:cNvSpPr txBox="1"/>
          <p:nvPr/>
        </p:nvSpPr>
        <p:spPr>
          <a:xfrm>
            <a:off x="928482" y="149542"/>
            <a:ext cx="3632835" cy="708025"/>
          </a:xfrm>
          <a:prstGeom prst="rect">
            <a:avLst/>
          </a:prstGeom>
          <a:noFill/>
        </p:spPr>
        <p:txBody>
          <a:bodyPr wrap="square" rtlCol="0">
            <a:spAutoFit/>
          </a:bodyPr>
          <a:lstStyle/>
          <a:p>
            <a:r>
              <a:rPr lang="zh-CN" altLang="en-US" sz="4000" dirty="0">
                <a:solidFill>
                  <a:schemeClr val="bg1"/>
                </a:solidFill>
                <a:latin typeface="HarmonyOS Sans SC Medium" charset="-122"/>
                <a:ea typeface="HarmonyOS Sans SC Medium" charset="-122"/>
                <a:cs typeface="HarmonyOS Sans SC Medium" charset="-122"/>
                <a:sym typeface="+mn-ea"/>
              </a:rPr>
              <a:t>战 斗</a:t>
            </a:r>
          </a:p>
        </p:txBody>
      </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29" name="稻壳夜秋https://www.docer.com/works?userid=555357443"/>
          <p:cNvSpPr txBox="1"/>
          <p:nvPr/>
        </p:nvSpPr>
        <p:spPr>
          <a:xfrm>
            <a:off x="211455" y="17145"/>
            <a:ext cx="482824" cy="707886"/>
          </a:xfrm>
          <a:prstGeom prst="rect">
            <a:avLst/>
          </a:prstGeom>
          <a:noFill/>
        </p:spPr>
        <p:txBody>
          <a:bodyPr wrap="none" rtlCol="0">
            <a:spAutoFit/>
          </a:bodyPr>
          <a:lstStyle/>
          <a:p>
            <a:r>
              <a:rPr lang="en-US" altLang="zh-CN" sz="4000" dirty="0">
                <a:solidFill>
                  <a:schemeClr val="bg1"/>
                </a:solidFill>
                <a:latin typeface="HarmonyOS Sans SC Medium" charset="-122"/>
                <a:ea typeface="HarmonyOS Sans SC Medium" charset="-122"/>
                <a:cs typeface="HarmonyOS Sans SC Medium" charset="-122"/>
              </a:rPr>
              <a:t>1</a:t>
            </a:r>
          </a:p>
        </p:txBody>
      </p:sp>
      <p:sp>
        <p:nvSpPr>
          <p:cNvPr id="11" name="文本框 10">
            <a:extLst>
              <a:ext uri="{FF2B5EF4-FFF2-40B4-BE49-F238E27FC236}">
                <a16:creationId xmlns:a16="http://schemas.microsoft.com/office/drawing/2014/main" id="{530676BA-F575-F013-31CE-E3514BB4D03F}"/>
              </a:ext>
            </a:extLst>
          </p:cNvPr>
          <p:cNvSpPr txBox="1"/>
          <p:nvPr/>
        </p:nvSpPr>
        <p:spPr>
          <a:xfrm>
            <a:off x="460376" y="2154100"/>
            <a:ext cx="4100942" cy="3173305"/>
          </a:xfrm>
          <a:prstGeom prst="rect">
            <a:avLst/>
          </a:prstGeom>
          <a:noFill/>
        </p:spPr>
        <p:txBody>
          <a:bodyPr wrap="square">
            <a:spAutoFit/>
          </a:bodyPr>
          <a:lstStyle/>
          <a:p>
            <a:pPr marL="365760" algn="just">
              <a:lnSpc>
                <a:spcPct val="125000"/>
              </a:lnSpc>
            </a:pPr>
            <a:r>
              <a:rPr lang="zh-CN" altLang="en-US" sz="1800" b="1" kern="100" dirty="0">
                <a:solidFill>
                  <a:srgbClr val="374151"/>
                </a:solidFill>
                <a:effectLst/>
                <a:latin typeface="Segoe UI" panose="020B0502040204020203" pitchFamily="34" charset="0"/>
                <a:ea typeface="宋体" panose="02010600030101010101" pitchFamily="2" charset="-122"/>
                <a:cs typeface="Segoe UI" panose="020B0502040204020203" pitchFamily="34" charset="0"/>
              </a:rPr>
              <a:t>游戏中将设有战斗系统。玩家可使用枪械和近身武器，对抗各种敌人。玩家还可以使用格挡、技能等手段，来提高自身的生存能力。每个玩家角色都将拥有自己的生命值和魔法值，生命值用于表示玩家的生命状态，魔法值用于发动技能。战斗胜利后，玩家还可获得丰富的战利品奖励，如金币、道具、装备等。</a:t>
            </a:r>
            <a:endParaRPr lang="zh-CN" altLang="zh-CN" sz="1800" b="1" kern="100" dirty="0">
              <a:effectLst/>
              <a:latin typeface="Times New Roman" panose="02020603050405020304" pitchFamily="18" charset="0"/>
              <a:ea typeface="宋体" panose="02010600030101010101" pitchFamily="2" charset="-122"/>
            </a:endParaRPr>
          </a:p>
        </p:txBody>
      </p:sp>
    </p:spTree>
    <p:custDataLst>
      <p:tags r:id="rId1"/>
    </p:custDataLst>
    <p:extLst>
      <p:ext uri="{BB962C8B-B14F-4D97-AF65-F5344CB8AC3E}">
        <p14:creationId xmlns:p14="http://schemas.microsoft.com/office/powerpoint/2010/main" val="3258557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grpSp>
        <p:nvGrpSpPr>
          <p:cNvPr id="21" name="组合 20"/>
          <p:cNvGrpSpPr/>
          <p:nvPr/>
        </p:nvGrpSpPr>
        <p:grpSpPr>
          <a:xfrm>
            <a:off x="798307" y="149542"/>
            <a:ext cx="3763010" cy="708025"/>
            <a:chOff x="10611" y="1756"/>
            <a:chExt cx="5926" cy="1115"/>
          </a:xfrm>
        </p:grpSpPr>
        <p:sp>
          <p:nvSpPr>
            <p:cNvPr id="32" name="稻壳夜秋https://www.docer.com/works?userid=555357443"/>
            <p:cNvSpPr txBox="1"/>
            <p:nvPr/>
          </p:nvSpPr>
          <p:spPr>
            <a:xfrm>
              <a:off x="10816" y="1756"/>
              <a:ext cx="5721" cy="1115"/>
            </a:xfrm>
            <a:prstGeom prst="rect">
              <a:avLst/>
            </a:prstGeom>
            <a:noFill/>
          </p:spPr>
          <p:txBody>
            <a:bodyPr wrap="square" rtlCol="0">
              <a:spAutoFit/>
            </a:bodyPr>
            <a:lstStyle/>
            <a:p>
              <a:r>
                <a:rPr lang="zh-CN" altLang="en-US" sz="4000" dirty="0">
                  <a:solidFill>
                    <a:schemeClr val="bg1"/>
                  </a:solidFill>
                  <a:latin typeface="HarmonyOS Sans SC Medium" charset="-122"/>
                  <a:ea typeface="HarmonyOS Sans SC Medium" charset="-122"/>
                  <a:cs typeface="HarmonyOS Sans SC Medium" charset="-122"/>
                  <a:sym typeface="+mn-ea"/>
                </a:rPr>
                <a:t>解 谜</a:t>
              </a: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29" name="稻壳夜秋https://www.docer.com/works?userid=555357443"/>
          <p:cNvSpPr txBox="1"/>
          <p:nvPr/>
        </p:nvSpPr>
        <p:spPr>
          <a:xfrm>
            <a:off x="211455" y="17145"/>
            <a:ext cx="482824" cy="707886"/>
          </a:xfrm>
          <a:prstGeom prst="rect">
            <a:avLst/>
          </a:prstGeom>
          <a:noFill/>
        </p:spPr>
        <p:txBody>
          <a:bodyPr wrap="none" rtlCol="0">
            <a:spAutoFit/>
          </a:bodyPr>
          <a:lstStyle/>
          <a:p>
            <a:r>
              <a:rPr lang="en-US" altLang="zh-CN" sz="4000" dirty="0">
                <a:solidFill>
                  <a:schemeClr val="bg1"/>
                </a:solidFill>
                <a:latin typeface="HarmonyOS Sans SC Medium" charset="-122"/>
                <a:ea typeface="HarmonyOS Sans SC Medium" charset="-122"/>
                <a:cs typeface="HarmonyOS Sans SC Medium" charset="-122"/>
              </a:rPr>
              <a:t>2</a:t>
            </a:r>
          </a:p>
        </p:txBody>
      </p:sp>
      <p:sp>
        <p:nvSpPr>
          <p:cNvPr id="11" name="文本框 10">
            <a:extLst>
              <a:ext uri="{FF2B5EF4-FFF2-40B4-BE49-F238E27FC236}">
                <a16:creationId xmlns:a16="http://schemas.microsoft.com/office/drawing/2014/main" id="{530676BA-F575-F013-31CE-E3514BB4D03F}"/>
              </a:ext>
            </a:extLst>
          </p:cNvPr>
          <p:cNvSpPr txBox="1"/>
          <p:nvPr/>
        </p:nvSpPr>
        <p:spPr>
          <a:xfrm>
            <a:off x="460376" y="2154100"/>
            <a:ext cx="4100942" cy="2480807"/>
          </a:xfrm>
          <a:prstGeom prst="rect">
            <a:avLst/>
          </a:prstGeom>
          <a:noFill/>
        </p:spPr>
        <p:txBody>
          <a:bodyPr wrap="square">
            <a:spAutoFit/>
          </a:bodyPr>
          <a:lstStyle/>
          <a:p>
            <a:pPr marL="365760" algn="just">
              <a:lnSpc>
                <a:spcPct val="125000"/>
              </a:lnSpc>
            </a:pPr>
            <a:r>
              <a:rPr lang="zh-CN" altLang="en-US" sz="1800" b="1" kern="100" dirty="0">
                <a:solidFill>
                  <a:srgbClr val="374151"/>
                </a:solidFill>
                <a:effectLst/>
                <a:latin typeface="Segoe UI" panose="020B0502040204020203" pitchFamily="34" charset="0"/>
                <a:ea typeface="宋体" panose="02010600030101010101" pitchFamily="2" charset="-122"/>
                <a:cs typeface="Segoe UI" panose="020B0502040204020203" pitchFamily="34" charset="0"/>
              </a:rPr>
              <a:t>在游戏中，玩家需要解开各种谜题、机关以及障碍物来完成游戏关卡。这些谜题可能需要玩家集中注意力、推理或使用特殊道具来解决。谜题的难度将会逐渐提高，从简单的推箱子、走迷宫到复杂的密码破解、机关拼图等。</a:t>
            </a:r>
            <a:endParaRPr lang="zh-CN" altLang="zh-CN" sz="1800" b="1" kern="100" dirty="0">
              <a:effectLst/>
              <a:latin typeface="Times New Roman" panose="02020603050405020304" pitchFamily="18" charset="0"/>
              <a:ea typeface="宋体" panose="02010600030101010101" pitchFamily="2" charset="-122"/>
            </a:endParaRPr>
          </a:p>
        </p:txBody>
      </p:sp>
    </p:spTree>
    <p:custDataLst>
      <p:tags r:id="rId1"/>
    </p:custDataLst>
    <p:extLst>
      <p:ext uri="{BB962C8B-B14F-4D97-AF65-F5344CB8AC3E}">
        <p14:creationId xmlns:p14="http://schemas.microsoft.com/office/powerpoint/2010/main" val="1386072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grpSp>
        <p:nvGrpSpPr>
          <p:cNvPr id="21" name="组合 20"/>
          <p:cNvGrpSpPr/>
          <p:nvPr/>
        </p:nvGrpSpPr>
        <p:grpSpPr>
          <a:xfrm>
            <a:off x="798307" y="149542"/>
            <a:ext cx="3763010" cy="708025"/>
            <a:chOff x="10611" y="1756"/>
            <a:chExt cx="5926" cy="1115"/>
          </a:xfrm>
        </p:grpSpPr>
        <p:sp>
          <p:nvSpPr>
            <p:cNvPr id="32" name="稻壳夜秋https://www.docer.com/works?userid=555357443"/>
            <p:cNvSpPr txBox="1"/>
            <p:nvPr/>
          </p:nvSpPr>
          <p:spPr>
            <a:xfrm>
              <a:off x="10816" y="1756"/>
              <a:ext cx="5721" cy="1115"/>
            </a:xfrm>
            <a:prstGeom prst="rect">
              <a:avLst/>
            </a:prstGeom>
            <a:noFill/>
          </p:spPr>
          <p:txBody>
            <a:bodyPr wrap="square" rtlCol="0">
              <a:spAutoFit/>
            </a:bodyPr>
            <a:lstStyle/>
            <a:p>
              <a:r>
                <a:rPr lang="zh-CN" altLang="en-US" sz="4000" dirty="0">
                  <a:solidFill>
                    <a:schemeClr val="bg1"/>
                  </a:solidFill>
                  <a:latin typeface="HarmonyOS Sans SC Medium" charset="-122"/>
                  <a:ea typeface="HarmonyOS Sans SC Medium" charset="-122"/>
                  <a:cs typeface="HarmonyOS Sans SC Medium" charset="-122"/>
                  <a:sym typeface="+mn-ea"/>
                </a:rPr>
                <a:t>跑 酷</a:t>
              </a: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29" name="稻壳夜秋https://www.docer.com/works?userid=555357443"/>
          <p:cNvSpPr txBox="1"/>
          <p:nvPr/>
        </p:nvSpPr>
        <p:spPr>
          <a:xfrm>
            <a:off x="211455" y="17145"/>
            <a:ext cx="482824" cy="707886"/>
          </a:xfrm>
          <a:prstGeom prst="rect">
            <a:avLst/>
          </a:prstGeom>
          <a:noFill/>
        </p:spPr>
        <p:txBody>
          <a:bodyPr wrap="none" rtlCol="0">
            <a:spAutoFit/>
          </a:bodyPr>
          <a:lstStyle/>
          <a:p>
            <a:r>
              <a:rPr lang="en-US" altLang="zh-CN" sz="4000" dirty="0">
                <a:solidFill>
                  <a:schemeClr val="bg1"/>
                </a:solidFill>
                <a:latin typeface="HarmonyOS Sans SC Medium" charset="-122"/>
                <a:ea typeface="HarmonyOS Sans SC Medium" charset="-122"/>
                <a:cs typeface="HarmonyOS Sans SC Medium" charset="-122"/>
              </a:rPr>
              <a:t>3</a:t>
            </a:r>
          </a:p>
        </p:txBody>
      </p:sp>
      <p:sp>
        <p:nvSpPr>
          <p:cNvPr id="11" name="文本框 10">
            <a:extLst>
              <a:ext uri="{FF2B5EF4-FFF2-40B4-BE49-F238E27FC236}">
                <a16:creationId xmlns:a16="http://schemas.microsoft.com/office/drawing/2014/main" id="{530676BA-F575-F013-31CE-E3514BB4D03F}"/>
              </a:ext>
            </a:extLst>
          </p:cNvPr>
          <p:cNvSpPr txBox="1"/>
          <p:nvPr/>
        </p:nvSpPr>
        <p:spPr>
          <a:xfrm>
            <a:off x="460376" y="2154100"/>
            <a:ext cx="4100942" cy="2827056"/>
          </a:xfrm>
          <a:prstGeom prst="rect">
            <a:avLst/>
          </a:prstGeom>
          <a:noFill/>
        </p:spPr>
        <p:txBody>
          <a:bodyPr wrap="square">
            <a:spAutoFit/>
          </a:bodyPr>
          <a:lstStyle/>
          <a:p>
            <a:pPr marL="365760" algn="just">
              <a:lnSpc>
                <a:spcPct val="125000"/>
              </a:lnSpc>
            </a:pPr>
            <a:r>
              <a:rPr lang="zh-CN" altLang="zh-CN" sz="1800" b="1" kern="100" dirty="0">
                <a:solidFill>
                  <a:srgbClr val="374151"/>
                </a:solidFill>
                <a:effectLst/>
                <a:latin typeface="Segoe UI" panose="020B0502040204020203" pitchFamily="34" charset="0"/>
                <a:ea typeface="宋体" panose="02010600030101010101" pitchFamily="2" charset="-122"/>
                <a:cs typeface="Segoe UI" panose="020B0502040204020203" pitchFamily="34" charset="0"/>
              </a:rPr>
              <a:t>在游戏中，玩家需要在规定时间内完成跑酷关卡。关卡中可能会出现各种障碍物，例如绳索、跳板、陷阱、敌人等。玩家需要通过奔跑、跳跃、攀爬等方式躲避这些障碍物并到达终点。关卡的难度也会随着游戏进程而逐渐提高，考验玩家的反应速度和手眼协调能力。</a:t>
            </a:r>
            <a:endParaRPr lang="zh-CN" altLang="zh-CN" sz="1800" b="1" kern="100" dirty="0">
              <a:effectLst/>
              <a:latin typeface="Times New Roman" panose="02020603050405020304" pitchFamily="18" charset="0"/>
              <a:ea typeface="宋体" panose="02010600030101010101" pitchFamily="2" charset="-122"/>
            </a:endParaRPr>
          </a:p>
        </p:txBody>
      </p:sp>
    </p:spTree>
    <p:custDataLst>
      <p:tags r:id="rId1"/>
    </p:custDataLst>
    <p:extLst>
      <p:ext uri="{BB962C8B-B14F-4D97-AF65-F5344CB8AC3E}">
        <p14:creationId xmlns:p14="http://schemas.microsoft.com/office/powerpoint/2010/main" val="36140528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grpSp>
        <p:nvGrpSpPr>
          <p:cNvPr id="21" name="组合 20"/>
          <p:cNvGrpSpPr/>
          <p:nvPr/>
        </p:nvGrpSpPr>
        <p:grpSpPr>
          <a:xfrm>
            <a:off x="798307" y="149542"/>
            <a:ext cx="3763010" cy="708025"/>
            <a:chOff x="10611" y="1756"/>
            <a:chExt cx="5926" cy="1115"/>
          </a:xfrm>
        </p:grpSpPr>
        <p:sp>
          <p:nvSpPr>
            <p:cNvPr id="32" name="稻壳夜秋https://www.docer.com/works?userid=555357443"/>
            <p:cNvSpPr txBox="1"/>
            <p:nvPr/>
          </p:nvSpPr>
          <p:spPr>
            <a:xfrm>
              <a:off x="10816" y="1756"/>
              <a:ext cx="5721" cy="1115"/>
            </a:xfrm>
            <a:prstGeom prst="rect">
              <a:avLst/>
            </a:prstGeom>
            <a:noFill/>
          </p:spPr>
          <p:txBody>
            <a:bodyPr wrap="square" rtlCol="0">
              <a:spAutoFit/>
            </a:bodyPr>
            <a:lstStyle/>
            <a:p>
              <a:r>
                <a:rPr lang="zh-CN" altLang="en-US" sz="4000" dirty="0">
                  <a:solidFill>
                    <a:schemeClr val="bg1"/>
                  </a:solidFill>
                  <a:latin typeface="HarmonyOS Sans SC Medium" charset="-122"/>
                  <a:ea typeface="HarmonyOS Sans SC Medium" charset="-122"/>
                  <a:cs typeface="HarmonyOS Sans SC Medium" charset="-122"/>
                  <a:sym typeface="+mn-ea"/>
                </a:rPr>
                <a:t>剧 情</a:t>
              </a: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29" name="稻壳夜秋https://www.docer.com/works?userid=555357443"/>
          <p:cNvSpPr txBox="1"/>
          <p:nvPr/>
        </p:nvSpPr>
        <p:spPr>
          <a:xfrm>
            <a:off x="211455" y="17145"/>
            <a:ext cx="482824" cy="707886"/>
          </a:xfrm>
          <a:prstGeom prst="rect">
            <a:avLst/>
          </a:prstGeom>
          <a:noFill/>
        </p:spPr>
        <p:txBody>
          <a:bodyPr wrap="none" rtlCol="0">
            <a:spAutoFit/>
          </a:bodyPr>
          <a:lstStyle/>
          <a:p>
            <a:r>
              <a:rPr lang="en-US" altLang="zh-CN" sz="4000" dirty="0">
                <a:solidFill>
                  <a:schemeClr val="bg1"/>
                </a:solidFill>
                <a:latin typeface="HarmonyOS Sans SC Medium" charset="-122"/>
                <a:ea typeface="HarmonyOS Sans SC Medium" charset="-122"/>
                <a:cs typeface="HarmonyOS Sans SC Medium" charset="-122"/>
              </a:rPr>
              <a:t>4</a:t>
            </a:r>
          </a:p>
        </p:txBody>
      </p:sp>
      <p:sp>
        <p:nvSpPr>
          <p:cNvPr id="11" name="文本框 10">
            <a:extLst>
              <a:ext uri="{FF2B5EF4-FFF2-40B4-BE49-F238E27FC236}">
                <a16:creationId xmlns:a16="http://schemas.microsoft.com/office/drawing/2014/main" id="{530676BA-F575-F013-31CE-E3514BB4D03F}"/>
              </a:ext>
            </a:extLst>
          </p:cNvPr>
          <p:cNvSpPr txBox="1"/>
          <p:nvPr/>
        </p:nvSpPr>
        <p:spPr>
          <a:xfrm>
            <a:off x="460376" y="2154100"/>
            <a:ext cx="4100942" cy="2827056"/>
          </a:xfrm>
          <a:prstGeom prst="rect">
            <a:avLst/>
          </a:prstGeom>
          <a:noFill/>
        </p:spPr>
        <p:txBody>
          <a:bodyPr wrap="square">
            <a:spAutoFit/>
          </a:bodyPr>
          <a:lstStyle/>
          <a:p>
            <a:pPr marL="365760" algn="just">
              <a:lnSpc>
                <a:spcPct val="125000"/>
              </a:lnSpc>
            </a:pPr>
            <a:r>
              <a:rPr lang="zh-CN" altLang="en-US" sz="1800" b="1" kern="100" dirty="0">
                <a:solidFill>
                  <a:srgbClr val="374151"/>
                </a:solidFill>
                <a:effectLst/>
                <a:latin typeface="Segoe UI" panose="020B0502040204020203" pitchFamily="34" charset="0"/>
                <a:ea typeface="宋体" panose="02010600030101010101" pitchFamily="2" charset="-122"/>
                <a:cs typeface="Segoe UI" panose="020B0502040204020203" pitchFamily="34" charset="0"/>
              </a:rPr>
              <a:t>游戏中将提供剧情模式。通过完成游戏中的任务和收集剧情碎片，玩家可以逐步解锁完整的游戏剧情。玩家将在游戏中扮演主角，穿越不同星球，探索隐藏在背后的故事。玩家的每一个决定都将影响到游戏的剧情发展，从而带来更加深刻的游戏体验。</a:t>
            </a:r>
            <a:endParaRPr lang="zh-CN" altLang="zh-CN" sz="1800" b="1" kern="100" dirty="0">
              <a:effectLst/>
              <a:latin typeface="Times New Roman" panose="02020603050405020304" pitchFamily="18" charset="0"/>
              <a:ea typeface="宋体" panose="02010600030101010101" pitchFamily="2" charset="-122"/>
            </a:endParaRPr>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游戏性设计</a:t>
            </a:r>
          </a:p>
        </p:txBody>
      </p:sp>
      <p:sp>
        <p:nvSpPr>
          <p:cNvPr id="7" name="文本框 6"/>
          <p:cNvSpPr txBox="1"/>
          <p:nvPr/>
        </p:nvSpPr>
        <p:spPr>
          <a:xfrm>
            <a:off x="1280924" y="2304911"/>
            <a:ext cx="2105660" cy="553998"/>
          </a:xfrm>
          <a:prstGeom prst="rect">
            <a:avLst/>
          </a:prstGeom>
          <a:noFill/>
        </p:spPr>
        <p:txBody>
          <a:bodyPr wrap="square" rtlCol="0">
            <a:spAutoFit/>
          </a:bodyPr>
          <a:lstStyle/>
          <a:p>
            <a:r>
              <a:rPr lang="en-US" altLang="zh-CN" sz="3000" dirty="0">
                <a:solidFill>
                  <a:schemeClr val="tx1"/>
                </a:solidFill>
                <a:latin typeface="HarmonyOS Sans SC Medium" charset="-122"/>
                <a:ea typeface="HarmonyOS Sans SC Medium" charset="-122"/>
                <a:cs typeface="HarmonyOS Sans SC Medium" charset="-122"/>
              </a:rPr>
              <a:t>1.</a:t>
            </a:r>
            <a:r>
              <a:rPr lang="zh-CN" altLang="en-US" sz="3000" dirty="0">
                <a:solidFill>
                  <a:schemeClr val="tx1"/>
                </a:solidFill>
                <a:latin typeface="HarmonyOS Sans SC Medium" charset="-122"/>
                <a:ea typeface="HarmonyOS Sans SC Medium" charset="-122"/>
                <a:cs typeface="HarmonyOS Sans SC Medium" charset="-122"/>
              </a:rPr>
              <a:t>地图设计</a:t>
            </a:r>
          </a:p>
        </p:txBody>
      </p:sp>
      <p:sp>
        <p:nvSpPr>
          <p:cNvPr id="8206" name="TextBox 11"/>
          <p:cNvSpPr/>
          <p:nvPr/>
        </p:nvSpPr>
        <p:spPr>
          <a:xfrm>
            <a:off x="2523619" y="2707005"/>
            <a:ext cx="8971695" cy="2534605"/>
          </a:xfrm>
          <a:prstGeom prst="rect">
            <a:avLst/>
          </a:prstGeom>
          <a:noFill/>
          <a:ln w="9525">
            <a:noFill/>
          </a:ln>
        </p:spPr>
        <p:txBody>
          <a:bodyPr wrap="square">
            <a:spAutoFit/>
          </a:bodyPr>
          <a:lstStyle/>
          <a:p>
            <a:pPr>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游戏设有不同元素的星球，包括火元素、冰元素、草元素和空元素的星球，每个星球都有独特的环境和特性。玩家需要在不同的星球上进行闯关和战斗，同时需要运用不同手段和组合来应对不同的环境和挑战，增加游戏的可玩性和操作性。每个星球的地形、障碍和敌人都是独特的，玩家需要根据不同的情况来调整自己的策略和战术，增加游戏的挑战性和深度。此外，地图中可以设置隐藏的任务和道具，玩家需要探索并解锁这些内容来获取更多奖励和增强自己的实力。</a:t>
            </a:r>
            <a:endParaRPr lang="zh-CN" altLang="en-US" sz="1400" dirty="0">
              <a:solidFill>
                <a:srgbClr val="000000"/>
              </a:solidFill>
              <a:latin typeface="HarmonyOS Sans SC Medium" charset="-122"/>
              <a:ea typeface="HarmonyOS Sans SC Medium" charset="-122"/>
              <a:cs typeface="HarmonyOS Sans SC Medium" charset="-122"/>
              <a:sym typeface="HarmonyOS Sans SC Medium" charset="-122"/>
            </a:endParaRPr>
          </a:p>
        </p:txBody>
      </p:sp>
      <p:sp>
        <p:nvSpPr>
          <p:cNvPr id="6" name="矩形 5"/>
          <p:cNvSpPr/>
          <p:nvPr/>
        </p:nvSpPr>
        <p:spPr>
          <a:xfrm>
            <a:off x="1103630" y="2162810"/>
            <a:ext cx="10391684" cy="3584575"/>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HarmonyOS Sans SC Medium" charset="-122"/>
              <a:ea typeface="HarmonyOS Sans SC Medium" charset="-122"/>
              <a:cs typeface="HarmonyOS Sans SC Medium" charset="-122"/>
            </a:endParaRPr>
          </a:p>
        </p:txBody>
      </p:sp>
      <p:pic>
        <p:nvPicPr>
          <p:cNvPr id="4" name="图片 3" descr="电脑萤幕的截图&#10;&#10;描述已自动生成">
            <a:extLst>
              <a:ext uri="{FF2B5EF4-FFF2-40B4-BE49-F238E27FC236}">
                <a16:creationId xmlns:a16="http://schemas.microsoft.com/office/drawing/2014/main" id="{D6CFA385-AB4B-327A-7C0C-58486D7E4981}"/>
              </a:ext>
            </a:extLst>
          </p:cNvPr>
          <p:cNvPicPr>
            <a:picLocks noChangeAspect="1"/>
          </p:cNvPicPr>
          <p:nvPr/>
        </p:nvPicPr>
        <p:blipFill rotWithShape="1">
          <a:blip r:embed="rId5">
            <a:extLst>
              <a:ext uri="{28A0092B-C50C-407E-A947-70E740481C1C}">
                <a14:useLocalDpi xmlns:a14="http://schemas.microsoft.com/office/drawing/2010/main" val="0"/>
              </a:ext>
            </a:extLst>
          </a:blip>
          <a:srcRect l="45985" t="48514" r="46820" b="38206"/>
          <a:stretch/>
        </p:blipFill>
        <p:spPr>
          <a:xfrm>
            <a:off x="2444192" y="1083099"/>
            <a:ext cx="1268964" cy="1254379"/>
          </a:xfrm>
          <a:prstGeom prst="rect">
            <a:avLst/>
          </a:prstGeom>
        </p:spPr>
      </p:pic>
      <p:pic>
        <p:nvPicPr>
          <p:cNvPr id="5" name="图片 4">
            <a:extLst>
              <a:ext uri="{FF2B5EF4-FFF2-40B4-BE49-F238E27FC236}">
                <a16:creationId xmlns:a16="http://schemas.microsoft.com/office/drawing/2014/main" id="{FBBBA44D-7A95-A8B5-6144-E443F242C1AB}"/>
              </a:ext>
            </a:extLst>
          </p:cNvPr>
          <p:cNvPicPr>
            <a:picLocks noChangeAspect="1"/>
          </p:cNvPicPr>
          <p:nvPr/>
        </p:nvPicPr>
        <p:blipFill rotWithShape="1">
          <a:blip r:embed="rId6"/>
          <a:srcRect l="14096" t="11494" r="3034" b="1937"/>
          <a:stretch/>
        </p:blipFill>
        <p:spPr>
          <a:xfrm>
            <a:off x="4300624" y="1127147"/>
            <a:ext cx="1268964" cy="1255218"/>
          </a:xfrm>
          <a:prstGeom prst="rect">
            <a:avLst/>
          </a:prstGeom>
        </p:spPr>
      </p:pic>
      <p:pic>
        <p:nvPicPr>
          <p:cNvPr id="9" name="图片 8" descr="图形用户界面, 应用程序, 网站&#10;&#10;描述已自动生成">
            <a:extLst>
              <a:ext uri="{FF2B5EF4-FFF2-40B4-BE49-F238E27FC236}">
                <a16:creationId xmlns:a16="http://schemas.microsoft.com/office/drawing/2014/main" id="{A443E87F-B65F-457E-7D8D-5AD33FB90C05}"/>
              </a:ext>
            </a:extLst>
          </p:cNvPr>
          <p:cNvPicPr>
            <a:picLocks noChangeAspect="1"/>
          </p:cNvPicPr>
          <p:nvPr/>
        </p:nvPicPr>
        <p:blipFill rotWithShape="1">
          <a:blip r:embed="rId7">
            <a:extLst>
              <a:ext uri="{28A0092B-C50C-407E-A947-70E740481C1C}">
                <a14:useLocalDpi xmlns:a14="http://schemas.microsoft.com/office/drawing/2010/main" val="0"/>
              </a:ext>
            </a:extLst>
          </a:blip>
          <a:srcRect l="42475" t="47780" r="42602" b="27210"/>
          <a:stretch/>
        </p:blipFill>
        <p:spPr>
          <a:xfrm>
            <a:off x="6001547" y="1110615"/>
            <a:ext cx="1416823" cy="1271750"/>
          </a:xfrm>
          <a:prstGeom prst="rect">
            <a:avLst/>
          </a:prstGeom>
        </p:spPr>
      </p:pic>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游戏性设计</a:t>
            </a:r>
          </a:p>
        </p:txBody>
      </p:sp>
      <p:sp>
        <p:nvSpPr>
          <p:cNvPr id="7" name="文本框 6"/>
          <p:cNvSpPr txBox="1"/>
          <p:nvPr/>
        </p:nvSpPr>
        <p:spPr>
          <a:xfrm>
            <a:off x="1280923" y="2304911"/>
            <a:ext cx="2395338" cy="553998"/>
          </a:xfrm>
          <a:prstGeom prst="rect">
            <a:avLst/>
          </a:prstGeom>
          <a:noFill/>
        </p:spPr>
        <p:txBody>
          <a:bodyPr wrap="square" rtlCol="0">
            <a:spAutoFit/>
          </a:bodyPr>
          <a:lstStyle/>
          <a:p>
            <a:r>
              <a:rPr lang="en-US" altLang="zh-CN" sz="3000" dirty="0">
                <a:solidFill>
                  <a:schemeClr val="tx1"/>
                </a:solidFill>
                <a:latin typeface="HarmonyOS Sans SC Medium" charset="-122"/>
                <a:ea typeface="HarmonyOS Sans SC Medium" charset="-122"/>
                <a:cs typeface="HarmonyOS Sans SC Medium" charset="-122"/>
              </a:rPr>
              <a:t>2.</a:t>
            </a:r>
            <a:r>
              <a:rPr lang="zh-CN" altLang="en-US" sz="3000" dirty="0">
                <a:solidFill>
                  <a:schemeClr val="tx1"/>
                </a:solidFill>
                <a:latin typeface="HarmonyOS Sans SC Medium" charset="-122"/>
                <a:ea typeface="HarmonyOS Sans SC Medium" charset="-122"/>
                <a:cs typeface="HarmonyOS Sans SC Medium" charset="-122"/>
              </a:rPr>
              <a:t>装备设计</a:t>
            </a:r>
          </a:p>
        </p:txBody>
      </p:sp>
      <p:sp>
        <p:nvSpPr>
          <p:cNvPr id="8206" name="TextBox 11"/>
          <p:cNvSpPr/>
          <p:nvPr/>
        </p:nvSpPr>
        <p:spPr>
          <a:xfrm>
            <a:off x="3029805" y="2581910"/>
            <a:ext cx="8465509" cy="3173305"/>
          </a:xfrm>
          <a:prstGeom prst="rect">
            <a:avLst/>
          </a:prstGeom>
          <a:noFill/>
          <a:ln w="9525">
            <a:noFill/>
          </a:ln>
        </p:spPr>
        <p:txBody>
          <a:bodyPr wrap="square">
            <a:spAutoFit/>
          </a:bodyPr>
          <a:lstStyle/>
          <a:p>
            <a:pPr marL="342900" lvl="0" indent="-342900" algn="just">
              <a:lnSpc>
                <a:spcPct val="125000"/>
              </a:lnSpc>
              <a:buFont typeface="Wingdings" panose="05000000000000000000" pitchFamily="2" charset="2"/>
              <a:buChar char=""/>
            </a:pPr>
            <a:r>
              <a:rPr lang="zh-CN" altLang="zh-CN" sz="1800" kern="100" dirty="0">
                <a:effectLst/>
                <a:latin typeface="Times New Roman" panose="02020603050405020304" pitchFamily="18" charset="0"/>
                <a:ea typeface="宋体" panose="02010600030101010101" pitchFamily="2" charset="-122"/>
              </a:rPr>
              <a:t>迭代功能允许玩家将低级装备合成为高级装备。玩家需要收集一定数量的相同装备才能进行合成，合成后的装备将拥有更高的属性和能力。</a:t>
            </a:r>
          </a:p>
          <a:p>
            <a:pPr marL="342900" lvl="0" indent="-342900" algn="just">
              <a:lnSpc>
                <a:spcPct val="125000"/>
              </a:lnSpc>
              <a:buFont typeface="Wingdings" panose="05000000000000000000" pitchFamily="2" charset="2"/>
              <a:buChar char=""/>
            </a:pPr>
            <a:r>
              <a:rPr lang="zh-CN" altLang="zh-CN" sz="1800" kern="100" dirty="0">
                <a:effectLst/>
                <a:latin typeface="Times New Roman" panose="02020603050405020304" pitchFamily="18" charset="0"/>
                <a:ea typeface="宋体" panose="02010600030101010101" pitchFamily="2" charset="-122"/>
              </a:rPr>
              <a:t>强化功能允许玩家消耗金币和其他资源来提升装备的属性和能力。每次强化会增加装备的属性值，但同时也会消耗一定的资源。强化后的装备将更加适合玩家的战斗风格。</a:t>
            </a:r>
          </a:p>
          <a:p>
            <a:pPr marL="342900" lvl="0" indent="-342900" algn="just">
              <a:lnSpc>
                <a:spcPct val="125000"/>
              </a:lnSpc>
              <a:buFont typeface="Wingdings" panose="05000000000000000000" pitchFamily="2" charset="2"/>
              <a:buChar char=""/>
            </a:pPr>
            <a:r>
              <a:rPr lang="zh-CN" altLang="zh-CN" sz="1800" kern="100" dirty="0">
                <a:effectLst/>
                <a:latin typeface="Times New Roman" panose="02020603050405020304" pitchFamily="18" charset="0"/>
                <a:ea typeface="宋体" panose="02010600030101010101" pitchFamily="2" charset="-122"/>
              </a:rPr>
              <a:t>附魔元素功能允许玩家给装备附加特殊属性和能力。玩家需要消耗一定的魔法石和金币来进行附魔。每个装备可以附加多个元素，这些元素包括增加攻击力、防御力、生命值等等。附魔后的装备将拥有更加强大的属性和能力，让玩家在战斗中更加出色。</a:t>
            </a:r>
          </a:p>
        </p:txBody>
      </p:sp>
      <p:sp>
        <p:nvSpPr>
          <p:cNvPr id="6" name="矩形 5"/>
          <p:cNvSpPr/>
          <p:nvPr/>
        </p:nvSpPr>
        <p:spPr>
          <a:xfrm>
            <a:off x="1103630" y="2162810"/>
            <a:ext cx="10391684" cy="3584575"/>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HarmonyOS Sans SC Medium" charset="-122"/>
              <a:ea typeface="HarmonyOS Sans SC Medium" charset="-122"/>
              <a:cs typeface="HarmonyOS Sans SC Medium" charset="-122"/>
            </a:endParaRPr>
          </a:p>
        </p:txBody>
      </p:sp>
    </p:spTree>
    <p:custDataLst>
      <p:tags r:id="rId1"/>
    </p:custDataLst>
    <p:extLst>
      <p:ext uri="{BB962C8B-B14F-4D97-AF65-F5344CB8AC3E}">
        <p14:creationId xmlns:p14="http://schemas.microsoft.com/office/powerpoint/2010/main" val="23264456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游戏性设计</a:t>
            </a:r>
          </a:p>
        </p:txBody>
      </p:sp>
      <p:sp>
        <p:nvSpPr>
          <p:cNvPr id="7" name="文本框 6"/>
          <p:cNvSpPr txBox="1"/>
          <p:nvPr/>
        </p:nvSpPr>
        <p:spPr>
          <a:xfrm>
            <a:off x="1280924" y="2304911"/>
            <a:ext cx="2105660" cy="553998"/>
          </a:xfrm>
          <a:prstGeom prst="rect">
            <a:avLst/>
          </a:prstGeom>
          <a:noFill/>
        </p:spPr>
        <p:txBody>
          <a:bodyPr wrap="square" rtlCol="0">
            <a:spAutoFit/>
          </a:bodyPr>
          <a:lstStyle/>
          <a:p>
            <a:r>
              <a:rPr lang="en-US" altLang="zh-CN" sz="3000" dirty="0">
                <a:solidFill>
                  <a:schemeClr val="tx1"/>
                </a:solidFill>
                <a:latin typeface="HarmonyOS Sans SC Medium" charset="-122"/>
                <a:ea typeface="HarmonyOS Sans SC Medium" charset="-122"/>
                <a:cs typeface="HarmonyOS Sans SC Medium" charset="-122"/>
              </a:rPr>
              <a:t>3.</a:t>
            </a:r>
            <a:r>
              <a:rPr lang="zh-CN" altLang="en-US" sz="3000" dirty="0">
                <a:solidFill>
                  <a:schemeClr val="tx1"/>
                </a:solidFill>
                <a:latin typeface="HarmonyOS Sans SC Medium" charset="-122"/>
                <a:ea typeface="HarmonyOS Sans SC Medium" charset="-122"/>
                <a:cs typeface="HarmonyOS Sans SC Medium" charset="-122"/>
              </a:rPr>
              <a:t>技能设计</a:t>
            </a:r>
          </a:p>
        </p:txBody>
      </p:sp>
      <p:sp>
        <p:nvSpPr>
          <p:cNvPr id="8206" name="TextBox 11"/>
          <p:cNvSpPr/>
          <p:nvPr/>
        </p:nvSpPr>
        <p:spPr>
          <a:xfrm>
            <a:off x="2523619" y="2707005"/>
            <a:ext cx="8971695" cy="459998"/>
          </a:xfrm>
          <a:prstGeom prst="rect">
            <a:avLst/>
          </a:prstGeom>
          <a:noFill/>
          <a:ln w="9525">
            <a:noFill/>
          </a:ln>
        </p:spPr>
        <p:txBody>
          <a:bodyPr wrap="square">
            <a:spAutoFit/>
          </a:bodyPr>
          <a:lstStyle/>
          <a:p>
            <a:pPr>
              <a:lnSpc>
                <a:spcPct val="150000"/>
              </a:lnSpc>
            </a:pP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XXXXXXXXXXXXXXXXX</a:t>
            </a:r>
            <a:endParaRPr lang="zh-CN" altLang="en-US" sz="1400" dirty="0">
              <a:solidFill>
                <a:srgbClr val="000000"/>
              </a:solidFill>
              <a:latin typeface="HarmonyOS Sans SC Medium" charset="-122"/>
              <a:ea typeface="HarmonyOS Sans SC Medium" charset="-122"/>
              <a:cs typeface="HarmonyOS Sans SC Medium" charset="-122"/>
              <a:sym typeface="HarmonyOS Sans SC Medium" charset="-122"/>
            </a:endParaRPr>
          </a:p>
        </p:txBody>
      </p:sp>
      <p:sp>
        <p:nvSpPr>
          <p:cNvPr id="6" name="矩形 5"/>
          <p:cNvSpPr/>
          <p:nvPr/>
        </p:nvSpPr>
        <p:spPr>
          <a:xfrm>
            <a:off x="1103630" y="2162810"/>
            <a:ext cx="10391684" cy="3584575"/>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HarmonyOS Sans SC Medium" charset="-122"/>
              <a:ea typeface="HarmonyOS Sans SC Medium" charset="-122"/>
              <a:cs typeface="HarmonyOS Sans SC Medium" charset="-122"/>
            </a:endParaRPr>
          </a:p>
        </p:txBody>
      </p:sp>
    </p:spTree>
    <p:custDataLst>
      <p:tags r:id="rId1"/>
    </p:custDataLst>
    <p:extLst>
      <p:ext uri="{BB962C8B-B14F-4D97-AF65-F5344CB8AC3E}">
        <p14:creationId xmlns:p14="http://schemas.microsoft.com/office/powerpoint/2010/main" val="42644716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游戏性设计</a:t>
            </a:r>
          </a:p>
        </p:txBody>
      </p:sp>
      <p:sp>
        <p:nvSpPr>
          <p:cNvPr id="7" name="文本框 6"/>
          <p:cNvSpPr txBox="1"/>
          <p:nvPr/>
        </p:nvSpPr>
        <p:spPr>
          <a:xfrm>
            <a:off x="1280924" y="2304911"/>
            <a:ext cx="2105660" cy="553998"/>
          </a:xfrm>
          <a:prstGeom prst="rect">
            <a:avLst/>
          </a:prstGeom>
          <a:noFill/>
        </p:spPr>
        <p:txBody>
          <a:bodyPr wrap="square" rtlCol="0">
            <a:spAutoFit/>
          </a:bodyPr>
          <a:lstStyle/>
          <a:p>
            <a:r>
              <a:rPr lang="en-US" altLang="zh-CN" sz="3000" dirty="0">
                <a:solidFill>
                  <a:schemeClr val="tx1"/>
                </a:solidFill>
                <a:latin typeface="HarmonyOS Sans SC Medium" charset="-122"/>
                <a:ea typeface="HarmonyOS Sans SC Medium" charset="-122"/>
                <a:cs typeface="HarmonyOS Sans SC Medium" charset="-122"/>
              </a:rPr>
              <a:t>4.</a:t>
            </a:r>
            <a:r>
              <a:rPr lang="zh-CN" altLang="en-US" sz="3000" dirty="0">
                <a:solidFill>
                  <a:schemeClr val="tx1"/>
                </a:solidFill>
                <a:latin typeface="HarmonyOS Sans SC Medium" charset="-122"/>
                <a:ea typeface="HarmonyOS Sans SC Medium" charset="-122"/>
                <a:cs typeface="HarmonyOS Sans SC Medium" charset="-122"/>
              </a:rPr>
              <a:t>跑酷设计</a:t>
            </a:r>
          </a:p>
        </p:txBody>
      </p:sp>
      <p:sp>
        <p:nvSpPr>
          <p:cNvPr id="8206" name="TextBox 11"/>
          <p:cNvSpPr/>
          <p:nvPr/>
        </p:nvSpPr>
        <p:spPr>
          <a:xfrm>
            <a:off x="1629202" y="3001010"/>
            <a:ext cx="8971695" cy="1095813"/>
          </a:xfrm>
          <a:prstGeom prst="rect">
            <a:avLst/>
          </a:prstGeom>
          <a:noFill/>
          <a:ln w="9525">
            <a:noFill/>
          </a:ln>
        </p:spPr>
        <p:txBody>
          <a:bodyPr wrap="square">
            <a:spAutoFit/>
          </a:bodyPr>
          <a:lstStyle/>
          <a:p>
            <a:pPr lvl="0" algn="just">
              <a:lnSpc>
                <a:spcPct val="125000"/>
              </a:lnSpc>
            </a:pPr>
            <a:r>
              <a:rPr lang="zh-CN" altLang="zh-CN" sz="1800" kern="100" dirty="0">
                <a:effectLst/>
                <a:latin typeface="Times New Roman" panose="02020603050405020304" pitchFamily="18" charset="0"/>
                <a:ea typeface="宋体" panose="02010600030101010101" pitchFamily="2" charset="-122"/>
              </a:rPr>
              <a:t>跑酷设计：游戏中设有多个跑酷关卡，每个关卡难度不一，玩家需要通过跳跃、滑行、攀爬等不同动作来完成关卡。部分跑酷关卡为强制玩家前进，并有倒计时元素，以增加玩家游玩时的紧张刺激感，提升游戏体验。</a:t>
            </a:r>
          </a:p>
        </p:txBody>
      </p:sp>
      <p:sp>
        <p:nvSpPr>
          <p:cNvPr id="6" name="矩形 5"/>
          <p:cNvSpPr/>
          <p:nvPr/>
        </p:nvSpPr>
        <p:spPr>
          <a:xfrm>
            <a:off x="1103630" y="2162810"/>
            <a:ext cx="10391684" cy="3584575"/>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HarmonyOS Sans SC Medium" charset="-122"/>
              <a:ea typeface="HarmonyOS Sans SC Medium" charset="-122"/>
              <a:cs typeface="HarmonyOS Sans SC Medium" charset="-122"/>
            </a:endParaRPr>
          </a:p>
        </p:txBody>
      </p:sp>
    </p:spTree>
    <p:custDataLst>
      <p:tags r:id="rId1"/>
    </p:custDataLst>
    <p:extLst>
      <p:ext uri="{BB962C8B-B14F-4D97-AF65-F5344CB8AC3E}">
        <p14:creationId xmlns:p14="http://schemas.microsoft.com/office/powerpoint/2010/main" val="646382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游戏性设计</a:t>
            </a:r>
          </a:p>
        </p:txBody>
      </p:sp>
      <p:sp>
        <p:nvSpPr>
          <p:cNvPr id="7" name="文本框 6"/>
          <p:cNvSpPr txBox="1"/>
          <p:nvPr/>
        </p:nvSpPr>
        <p:spPr>
          <a:xfrm>
            <a:off x="1280924" y="2304911"/>
            <a:ext cx="2105660" cy="553998"/>
          </a:xfrm>
          <a:prstGeom prst="rect">
            <a:avLst/>
          </a:prstGeom>
          <a:noFill/>
        </p:spPr>
        <p:txBody>
          <a:bodyPr wrap="square" rtlCol="0">
            <a:spAutoFit/>
          </a:bodyPr>
          <a:lstStyle/>
          <a:p>
            <a:r>
              <a:rPr lang="en-US" altLang="zh-CN" sz="3000" dirty="0">
                <a:latin typeface="HarmonyOS Sans SC Medium" charset="-122"/>
                <a:ea typeface="HarmonyOS Sans SC Medium" charset="-122"/>
                <a:cs typeface="HarmonyOS Sans SC Medium" charset="-122"/>
              </a:rPr>
              <a:t>5</a:t>
            </a:r>
            <a:r>
              <a:rPr lang="en-US" altLang="zh-CN" sz="3000" dirty="0">
                <a:solidFill>
                  <a:schemeClr val="tx1"/>
                </a:solidFill>
                <a:latin typeface="HarmonyOS Sans SC Medium" charset="-122"/>
                <a:ea typeface="HarmonyOS Sans SC Medium" charset="-122"/>
                <a:cs typeface="HarmonyOS Sans SC Medium" charset="-122"/>
              </a:rPr>
              <a:t>.</a:t>
            </a:r>
            <a:r>
              <a:rPr lang="zh-CN" altLang="en-US" sz="3000" dirty="0">
                <a:solidFill>
                  <a:schemeClr val="tx1"/>
                </a:solidFill>
                <a:latin typeface="HarmonyOS Sans SC Medium" charset="-122"/>
                <a:ea typeface="HarmonyOS Sans SC Medium" charset="-122"/>
                <a:cs typeface="HarmonyOS Sans SC Medium" charset="-122"/>
              </a:rPr>
              <a:t>解谜设计</a:t>
            </a:r>
          </a:p>
        </p:txBody>
      </p:sp>
      <p:sp>
        <p:nvSpPr>
          <p:cNvPr id="8206" name="TextBox 11"/>
          <p:cNvSpPr/>
          <p:nvPr/>
        </p:nvSpPr>
        <p:spPr>
          <a:xfrm>
            <a:off x="2333754" y="2969002"/>
            <a:ext cx="8971695" cy="2117246"/>
          </a:xfrm>
          <a:prstGeom prst="rect">
            <a:avLst/>
          </a:prstGeom>
          <a:noFill/>
          <a:ln w="9525">
            <a:noFill/>
          </a:ln>
        </p:spPr>
        <p:txBody>
          <a:bodyPr wrap="square">
            <a:spAutoFit/>
          </a:bodyPr>
          <a:lstStyle/>
          <a:p>
            <a:pPr>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游戏中设有多个解密关卡，玩家需要通过收集和运用线索来解决谜题，完成解密任务。线索可能存在于场景中的物品或者</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NPC</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的对话中，谜题的类型包括但不限于以下类型：</a:t>
            </a:r>
          </a:p>
          <a:p>
            <a:pPr>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	数字密码：需要通过收集数字线索来破解密码。</a:t>
            </a:r>
          </a:p>
          <a:p>
            <a:pPr>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	机关谜题：需要通过触发机关来开启通道或者激活机关。</a:t>
            </a:r>
          </a:p>
          <a:p>
            <a:pPr>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	地图解密：需要通过阅读地图或者运用场景特点来找到隐藏的宝藏或通路。</a:t>
            </a:r>
          </a:p>
        </p:txBody>
      </p:sp>
      <p:sp>
        <p:nvSpPr>
          <p:cNvPr id="6" name="矩形 5"/>
          <p:cNvSpPr/>
          <p:nvPr/>
        </p:nvSpPr>
        <p:spPr>
          <a:xfrm>
            <a:off x="1103630" y="2162810"/>
            <a:ext cx="10391684" cy="3584575"/>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HarmonyOS Sans SC Medium" charset="-122"/>
              <a:ea typeface="HarmonyOS Sans SC Medium" charset="-122"/>
              <a:cs typeface="HarmonyOS Sans SC Medium" charset="-122"/>
            </a:endParaRPr>
          </a:p>
        </p:txBody>
      </p:sp>
    </p:spTree>
    <p:custDataLst>
      <p:tags r:id="rId1"/>
    </p:custDataLst>
    <p:extLst>
      <p:ext uri="{BB962C8B-B14F-4D97-AF65-F5344CB8AC3E}">
        <p14:creationId xmlns:p14="http://schemas.microsoft.com/office/powerpoint/2010/main" val="19184153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6" name="矩形 5"/>
          <p:cNvSpPr/>
          <p:nvPr/>
        </p:nvSpPr>
        <p:spPr>
          <a:xfrm>
            <a:off x="9079865" y="1651000"/>
            <a:ext cx="2362200" cy="3213100"/>
          </a:xfrm>
          <a:prstGeom prst="rect">
            <a:avLst/>
          </a:prstGeom>
          <a:solidFill>
            <a:srgbClr val="9429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grpSp>
        <p:nvGrpSpPr>
          <p:cNvPr id="21" name="组合 20"/>
          <p:cNvGrpSpPr/>
          <p:nvPr/>
        </p:nvGrpSpPr>
        <p:grpSpPr>
          <a:xfrm>
            <a:off x="695325" y="191135"/>
            <a:ext cx="3763010" cy="638810"/>
            <a:chOff x="10611" y="1756"/>
            <a:chExt cx="5926" cy="1006"/>
          </a:xfrm>
        </p:grpSpPr>
        <p:sp>
          <p:nvSpPr>
            <p:cNvPr id="32" name="稻壳夜秋https://www.docer.com/works?userid=555357443"/>
            <p:cNvSpPr txBox="1"/>
            <p:nvPr/>
          </p:nvSpPr>
          <p:spPr>
            <a:xfrm>
              <a:off x="10816" y="1756"/>
              <a:ext cx="5721" cy="72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游戏界面</a:t>
              </a: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r>
                <a:rPr lang="en-US" altLang="zh-CN" sz="1200" dirty="0">
                  <a:solidFill>
                    <a:schemeClr val="bg1"/>
                  </a:solidFill>
                  <a:latin typeface="HarmonyOS Sans SC Medium" charset="-122"/>
                  <a:ea typeface="HarmonyOS Sans SC Medium" charset="-122"/>
                  <a:cs typeface="HarmonyOS Sans SC Medium" charset="-122"/>
                  <a:sym typeface="+mn-ea"/>
                </a:rPr>
                <a:t>User Interface</a:t>
              </a:r>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14" name="TextBox 11"/>
          <p:cNvSpPr/>
          <p:nvPr/>
        </p:nvSpPr>
        <p:spPr>
          <a:xfrm>
            <a:off x="9441660" y="2904569"/>
            <a:ext cx="1888490" cy="705962"/>
          </a:xfrm>
          <a:prstGeom prst="rect">
            <a:avLst/>
          </a:prstGeom>
          <a:noFill/>
          <a:ln w="9525">
            <a:noFill/>
          </a:ln>
        </p:spPr>
        <p:txBody>
          <a:bodyPr wrap="square">
            <a:spAutoFit/>
          </a:bodyPr>
          <a:lstStyle/>
          <a:p>
            <a:pPr>
              <a:lnSpc>
                <a:spcPct val="150000"/>
              </a:lnSpc>
            </a:pPr>
            <a:r>
              <a:rPr lang="zh-CN" altLang="en-US" sz="3000" dirty="0">
                <a:solidFill>
                  <a:schemeClr val="bg1"/>
                </a:solidFill>
                <a:latin typeface="HarmonyOS Sans SC Medium" charset="-122"/>
                <a:ea typeface="HarmonyOS Sans SC Medium" charset="-122"/>
                <a:cs typeface="HarmonyOS Sans SC Medium" charset="-122"/>
                <a:sym typeface="HarmonyOS Sans SC Medium" charset="-122"/>
              </a:rPr>
              <a:t>开始菜单</a:t>
            </a:r>
          </a:p>
        </p:txBody>
      </p:sp>
      <p:pic>
        <p:nvPicPr>
          <p:cNvPr id="7" name="图片 6">
            <a:extLst>
              <a:ext uri="{FF2B5EF4-FFF2-40B4-BE49-F238E27FC236}">
                <a16:creationId xmlns:a16="http://schemas.microsoft.com/office/drawing/2014/main" id="{5139439A-3E26-4719-BDC6-BE2D88BDA507}"/>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74750" y="1639570"/>
            <a:ext cx="7345680" cy="4120120"/>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2"/>
          <p:cNvPicPr>
            <a:picLocks noChangeAspect="1"/>
          </p:cNvPicPr>
          <p:nvPr/>
        </p:nvPicPr>
        <p:blipFill>
          <a:blip r:embed="rId4"/>
          <a:stretch>
            <a:fillRect/>
          </a:stretch>
        </p:blipFill>
        <p:spPr>
          <a:xfrm>
            <a:off x="0" y="0"/>
            <a:ext cx="12192000" cy="6858000"/>
          </a:xfrm>
          <a:prstGeom prst="rect">
            <a:avLst/>
          </a:prstGeom>
        </p:spPr>
      </p:pic>
      <p:sp>
        <p:nvSpPr>
          <p:cNvPr id="22" name="文本框 21"/>
          <p:cNvSpPr txBox="1"/>
          <p:nvPr/>
        </p:nvSpPr>
        <p:spPr>
          <a:xfrm>
            <a:off x="4572000" y="641985"/>
            <a:ext cx="1402080" cy="829945"/>
          </a:xfrm>
          <a:prstGeom prst="rect">
            <a:avLst/>
          </a:prstGeom>
          <a:noFill/>
        </p:spPr>
        <p:txBody>
          <a:bodyPr wrap="none" rtlCol="0">
            <a:spAutoFit/>
          </a:bodyPr>
          <a:lstStyle/>
          <a:p>
            <a:r>
              <a:rPr lang="zh-CN" sz="4800">
                <a:solidFill>
                  <a:schemeClr val="bg1"/>
                </a:solidFill>
                <a:latin typeface="HarmonyOS Sans SC Medium" charset="-122"/>
                <a:ea typeface="HarmonyOS Sans SC Medium" charset="-122"/>
                <a:cs typeface="HarmonyOS Sans SC Medium" charset="-122"/>
              </a:rPr>
              <a:t>目录</a:t>
            </a:r>
          </a:p>
        </p:txBody>
      </p:sp>
      <p:sp>
        <p:nvSpPr>
          <p:cNvPr id="23" name="文本框 22"/>
          <p:cNvSpPr txBox="1"/>
          <p:nvPr/>
        </p:nvSpPr>
        <p:spPr>
          <a:xfrm>
            <a:off x="4513580" y="1623060"/>
            <a:ext cx="1520190" cy="398780"/>
          </a:xfrm>
          <a:prstGeom prst="rect">
            <a:avLst/>
          </a:prstGeom>
          <a:noFill/>
        </p:spPr>
        <p:txBody>
          <a:bodyPr wrap="none" rtlCol="0">
            <a:spAutoFit/>
          </a:bodyPr>
          <a:lstStyle/>
          <a:p>
            <a:pPr algn="l"/>
            <a:r>
              <a:rPr lang="en-US" sz="2000">
                <a:ln>
                  <a:noFill/>
                </a:ln>
                <a:solidFill>
                  <a:schemeClr val="bg1"/>
                </a:solidFill>
                <a:latin typeface="HarmonyOS Sans SC Medium" charset="-122"/>
                <a:ea typeface="HarmonyOS Sans SC Medium" charset="-122"/>
                <a:cs typeface="HarmonyOS Sans SC Medium" charset="-122"/>
              </a:rPr>
              <a:t>CONTENTS</a:t>
            </a:r>
          </a:p>
        </p:txBody>
      </p:sp>
      <p:cxnSp>
        <p:nvCxnSpPr>
          <p:cNvPr id="14" name="直接连接符 13"/>
          <p:cNvCxnSpPr/>
          <p:nvPr/>
        </p:nvCxnSpPr>
        <p:spPr>
          <a:xfrm>
            <a:off x="4545330" y="616585"/>
            <a:ext cx="1455420"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545330" y="1530985"/>
            <a:ext cx="1455420"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32" name="稻壳夜秋https://www.docer.com/works?userid=555357443"/>
          <p:cNvSpPr txBox="1"/>
          <p:nvPr/>
        </p:nvSpPr>
        <p:spPr>
          <a:xfrm>
            <a:off x="7912100" y="1130300"/>
            <a:ext cx="3632835" cy="861774"/>
          </a:xfrm>
          <a:prstGeom prst="rect">
            <a:avLst/>
          </a:prstGeom>
          <a:noFill/>
        </p:spPr>
        <p:txBody>
          <a:bodyPr wrap="square" rtlCol="0">
            <a:spAutoFit/>
          </a:bodyPr>
          <a:lstStyle/>
          <a:p>
            <a:r>
              <a:rPr lang="zh-CN" altLang="en-US" sz="5000" dirty="0">
                <a:solidFill>
                  <a:schemeClr val="bg1"/>
                </a:solidFill>
                <a:latin typeface="HarmonyOS Sans SC Medium" charset="-122"/>
                <a:ea typeface="HarmonyOS Sans SC Medium" charset="-122"/>
                <a:cs typeface="HarmonyOS Sans SC Medium" charset="-122"/>
                <a:sym typeface="+mn-ea"/>
              </a:rPr>
              <a:t>简介</a:t>
            </a:r>
          </a:p>
        </p:txBody>
      </p:sp>
      <p:cxnSp>
        <p:nvCxnSpPr>
          <p:cNvPr id="3" name="稻壳夜秋https://www.docer.com/works?userid=555357443"/>
          <p:cNvCxnSpPr/>
          <p:nvPr/>
        </p:nvCxnSpPr>
        <p:spPr>
          <a:xfrm flipH="1">
            <a:off x="7559675" y="10547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29" name="稻壳夜秋https://www.docer.com/works?userid=555357443"/>
          <p:cNvSpPr txBox="1"/>
          <p:nvPr/>
        </p:nvSpPr>
        <p:spPr>
          <a:xfrm>
            <a:off x="7234555" y="868045"/>
            <a:ext cx="477520" cy="706755"/>
          </a:xfrm>
          <a:prstGeom prst="rect">
            <a:avLst/>
          </a:prstGeom>
          <a:noFill/>
        </p:spPr>
        <p:txBody>
          <a:bodyPr wrap="none" rtlCol="0">
            <a:spAutoFit/>
          </a:bodyPr>
          <a:lstStyle/>
          <a:p>
            <a:r>
              <a:rPr lang="en-US" altLang="zh-CN" sz="4000">
                <a:solidFill>
                  <a:schemeClr val="bg1"/>
                </a:solidFill>
                <a:latin typeface="HarmonyOS Sans SC Medium" charset="-122"/>
                <a:ea typeface="HarmonyOS Sans SC Medium" charset="-122"/>
                <a:cs typeface="HarmonyOS Sans SC Medium" charset="-122"/>
              </a:rPr>
              <a:t>1</a:t>
            </a:r>
          </a:p>
        </p:txBody>
      </p:sp>
      <p:cxnSp>
        <p:nvCxnSpPr>
          <p:cNvPr id="4" name="稻壳夜秋https://www.docer.com/works?userid=555357443"/>
          <p:cNvCxnSpPr/>
          <p:nvPr/>
        </p:nvCxnSpPr>
        <p:spPr>
          <a:xfrm flipH="1">
            <a:off x="7559675" y="24771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5" name="稻壳夜秋https://www.docer.com/works?userid=555357443"/>
          <p:cNvSpPr txBox="1"/>
          <p:nvPr/>
        </p:nvSpPr>
        <p:spPr>
          <a:xfrm>
            <a:off x="7234555" y="2290445"/>
            <a:ext cx="477520" cy="706755"/>
          </a:xfrm>
          <a:prstGeom prst="rect">
            <a:avLst/>
          </a:prstGeom>
          <a:noFill/>
        </p:spPr>
        <p:txBody>
          <a:bodyPr wrap="none" rtlCol="0">
            <a:spAutoFit/>
          </a:bodyPr>
          <a:lstStyle/>
          <a:p>
            <a:r>
              <a:rPr lang="en-US" altLang="zh-CN" sz="4000">
                <a:solidFill>
                  <a:schemeClr val="bg1"/>
                </a:solidFill>
                <a:latin typeface="HarmonyOS Sans SC Medium" charset="-122"/>
                <a:ea typeface="HarmonyOS Sans SC Medium" charset="-122"/>
                <a:cs typeface="HarmonyOS Sans SC Medium" charset="-122"/>
              </a:rPr>
              <a:t>2</a:t>
            </a:r>
          </a:p>
        </p:txBody>
      </p:sp>
      <p:cxnSp>
        <p:nvCxnSpPr>
          <p:cNvPr id="6" name="稻壳夜秋https://www.docer.com/works?userid=555357443"/>
          <p:cNvCxnSpPr/>
          <p:nvPr/>
        </p:nvCxnSpPr>
        <p:spPr>
          <a:xfrm flipH="1">
            <a:off x="7559675" y="37852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7" name="稻壳夜秋https://www.docer.com/works?userid=555357443"/>
          <p:cNvSpPr txBox="1"/>
          <p:nvPr/>
        </p:nvSpPr>
        <p:spPr>
          <a:xfrm>
            <a:off x="7234555" y="3598545"/>
            <a:ext cx="477520" cy="706755"/>
          </a:xfrm>
          <a:prstGeom prst="rect">
            <a:avLst/>
          </a:prstGeom>
          <a:noFill/>
        </p:spPr>
        <p:txBody>
          <a:bodyPr wrap="none" rtlCol="0">
            <a:spAutoFit/>
          </a:bodyPr>
          <a:lstStyle/>
          <a:p>
            <a:r>
              <a:rPr lang="en-US" altLang="zh-CN" sz="4000">
                <a:solidFill>
                  <a:schemeClr val="bg1"/>
                </a:solidFill>
                <a:latin typeface="HarmonyOS Sans SC Medium" charset="-122"/>
                <a:ea typeface="HarmonyOS Sans SC Medium" charset="-122"/>
                <a:cs typeface="HarmonyOS Sans SC Medium" charset="-122"/>
              </a:rPr>
              <a:t>3</a:t>
            </a:r>
          </a:p>
        </p:txBody>
      </p:sp>
      <p:cxnSp>
        <p:nvCxnSpPr>
          <p:cNvPr id="8" name="稻壳夜秋https://www.docer.com/works?userid=555357443"/>
          <p:cNvCxnSpPr/>
          <p:nvPr/>
        </p:nvCxnSpPr>
        <p:spPr>
          <a:xfrm flipH="1">
            <a:off x="7559675" y="51949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9" name="稻壳夜秋https://www.docer.com/works?userid=555357443"/>
          <p:cNvSpPr txBox="1"/>
          <p:nvPr/>
        </p:nvSpPr>
        <p:spPr>
          <a:xfrm>
            <a:off x="7234555" y="5008245"/>
            <a:ext cx="477520" cy="706755"/>
          </a:xfrm>
          <a:prstGeom prst="rect">
            <a:avLst/>
          </a:prstGeom>
          <a:noFill/>
        </p:spPr>
        <p:txBody>
          <a:bodyPr wrap="none" rtlCol="0">
            <a:spAutoFit/>
          </a:bodyPr>
          <a:lstStyle/>
          <a:p>
            <a:r>
              <a:rPr lang="en-US" altLang="zh-CN" sz="4000">
                <a:solidFill>
                  <a:schemeClr val="bg1"/>
                </a:solidFill>
                <a:latin typeface="HarmonyOS Sans SC Medium" charset="-122"/>
                <a:ea typeface="HarmonyOS Sans SC Medium" charset="-122"/>
                <a:cs typeface="HarmonyOS Sans SC Medium" charset="-122"/>
              </a:rPr>
              <a:t>4</a:t>
            </a:r>
          </a:p>
        </p:txBody>
      </p:sp>
      <p:sp>
        <p:nvSpPr>
          <p:cNvPr id="10" name="稻壳夜秋https://www.docer.com/works?userid=555357443">
            <a:extLst>
              <a:ext uri="{FF2B5EF4-FFF2-40B4-BE49-F238E27FC236}">
                <a16:creationId xmlns:a16="http://schemas.microsoft.com/office/drawing/2014/main" id="{0C6179C4-D3B0-3F3F-013E-AE039A17A4B3}"/>
              </a:ext>
            </a:extLst>
          </p:cNvPr>
          <p:cNvSpPr txBox="1"/>
          <p:nvPr/>
        </p:nvSpPr>
        <p:spPr>
          <a:xfrm>
            <a:off x="8013699" y="2562564"/>
            <a:ext cx="3632835" cy="861774"/>
          </a:xfrm>
          <a:prstGeom prst="rect">
            <a:avLst/>
          </a:prstGeom>
          <a:noFill/>
        </p:spPr>
        <p:txBody>
          <a:bodyPr wrap="square" rtlCol="0">
            <a:spAutoFit/>
          </a:bodyPr>
          <a:lstStyle/>
          <a:p>
            <a:r>
              <a:rPr lang="zh-CN" altLang="en-US" sz="5000" dirty="0">
                <a:solidFill>
                  <a:schemeClr val="bg1"/>
                </a:solidFill>
                <a:latin typeface="HarmonyOS Sans SC Medium" charset="-122"/>
                <a:ea typeface="HarmonyOS Sans SC Medium" charset="-122"/>
                <a:cs typeface="HarmonyOS Sans SC Medium" charset="-122"/>
                <a:sym typeface="+mn-ea"/>
              </a:rPr>
              <a:t>策划案</a:t>
            </a:r>
          </a:p>
        </p:txBody>
      </p:sp>
      <p:sp>
        <p:nvSpPr>
          <p:cNvPr id="11" name="稻壳夜秋https://www.docer.com/works?userid=555357443">
            <a:extLst>
              <a:ext uri="{FF2B5EF4-FFF2-40B4-BE49-F238E27FC236}">
                <a16:creationId xmlns:a16="http://schemas.microsoft.com/office/drawing/2014/main" id="{5CC6B165-7FB0-0C87-3FE1-4647BC4469CF}"/>
              </a:ext>
            </a:extLst>
          </p:cNvPr>
          <p:cNvSpPr txBox="1"/>
          <p:nvPr/>
        </p:nvSpPr>
        <p:spPr>
          <a:xfrm>
            <a:off x="8013700" y="3985499"/>
            <a:ext cx="3632835" cy="861774"/>
          </a:xfrm>
          <a:prstGeom prst="rect">
            <a:avLst/>
          </a:prstGeom>
          <a:noFill/>
        </p:spPr>
        <p:txBody>
          <a:bodyPr wrap="square" rtlCol="0">
            <a:spAutoFit/>
          </a:bodyPr>
          <a:lstStyle/>
          <a:p>
            <a:r>
              <a:rPr lang="zh-CN" altLang="en-US" sz="5000" dirty="0">
                <a:solidFill>
                  <a:schemeClr val="bg1"/>
                </a:solidFill>
                <a:latin typeface="HarmonyOS Sans SC Medium" charset="-122"/>
                <a:ea typeface="HarmonyOS Sans SC Medium" charset="-122"/>
                <a:cs typeface="HarmonyOS Sans SC Medium" charset="-122"/>
                <a:sym typeface="+mn-ea"/>
              </a:rPr>
              <a:t>简介</a:t>
            </a:r>
          </a:p>
        </p:txBody>
      </p:sp>
      <p:sp>
        <p:nvSpPr>
          <p:cNvPr id="12" name="稻壳夜秋https://www.docer.com/works?userid=555357443">
            <a:extLst>
              <a:ext uri="{FF2B5EF4-FFF2-40B4-BE49-F238E27FC236}">
                <a16:creationId xmlns:a16="http://schemas.microsoft.com/office/drawing/2014/main" id="{7C8C4BC9-561F-969A-8DAF-388E3937D0A4}"/>
              </a:ext>
            </a:extLst>
          </p:cNvPr>
          <p:cNvSpPr txBox="1"/>
          <p:nvPr/>
        </p:nvSpPr>
        <p:spPr>
          <a:xfrm>
            <a:off x="8013698" y="5194935"/>
            <a:ext cx="3632835" cy="861774"/>
          </a:xfrm>
          <a:prstGeom prst="rect">
            <a:avLst/>
          </a:prstGeom>
          <a:noFill/>
        </p:spPr>
        <p:txBody>
          <a:bodyPr wrap="square" rtlCol="0">
            <a:spAutoFit/>
          </a:bodyPr>
          <a:lstStyle/>
          <a:p>
            <a:r>
              <a:rPr lang="zh-CN" altLang="en-US" sz="5000" dirty="0">
                <a:solidFill>
                  <a:schemeClr val="bg1"/>
                </a:solidFill>
                <a:latin typeface="HarmonyOS Sans SC Medium" charset="-122"/>
                <a:ea typeface="HarmonyOS Sans SC Medium" charset="-122"/>
                <a:cs typeface="HarmonyOS Sans SC Medium" charset="-122"/>
                <a:sym typeface="+mn-ea"/>
              </a:rPr>
              <a:t>简介</a:t>
            </a: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6" name="矩形 5"/>
          <p:cNvSpPr/>
          <p:nvPr/>
        </p:nvSpPr>
        <p:spPr>
          <a:xfrm>
            <a:off x="9079865" y="1651000"/>
            <a:ext cx="2362200" cy="3213100"/>
          </a:xfrm>
          <a:prstGeom prst="rect">
            <a:avLst/>
          </a:prstGeom>
          <a:solidFill>
            <a:srgbClr val="9429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grpSp>
        <p:nvGrpSpPr>
          <p:cNvPr id="21" name="组合 20"/>
          <p:cNvGrpSpPr/>
          <p:nvPr/>
        </p:nvGrpSpPr>
        <p:grpSpPr>
          <a:xfrm>
            <a:off x="695325" y="191135"/>
            <a:ext cx="3763010" cy="638810"/>
            <a:chOff x="10611" y="1756"/>
            <a:chExt cx="5926" cy="1006"/>
          </a:xfrm>
        </p:grpSpPr>
        <p:sp>
          <p:nvSpPr>
            <p:cNvPr id="32" name="稻壳夜秋https://www.docer.com/works?userid=555357443"/>
            <p:cNvSpPr txBox="1"/>
            <p:nvPr/>
          </p:nvSpPr>
          <p:spPr>
            <a:xfrm>
              <a:off x="10816" y="1756"/>
              <a:ext cx="5721" cy="72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游戏界面</a:t>
              </a: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r>
                <a:rPr lang="en-US" altLang="zh-CN" sz="1200" dirty="0">
                  <a:solidFill>
                    <a:schemeClr val="bg1"/>
                  </a:solidFill>
                  <a:latin typeface="HarmonyOS Sans SC Medium" charset="-122"/>
                  <a:ea typeface="HarmonyOS Sans SC Medium" charset="-122"/>
                  <a:cs typeface="HarmonyOS Sans SC Medium" charset="-122"/>
                  <a:sym typeface="+mn-ea"/>
                </a:rPr>
                <a:t>User Interface</a:t>
              </a:r>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14" name="TextBox 11"/>
          <p:cNvSpPr/>
          <p:nvPr/>
        </p:nvSpPr>
        <p:spPr>
          <a:xfrm>
            <a:off x="9441660" y="2904569"/>
            <a:ext cx="1888490" cy="705962"/>
          </a:xfrm>
          <a:prstGeom prst="rect">
            <a:avLst/>
          </a:prstGeom>
          <a:noFill/>
          <a:ln w="9525">
            <a:noFill/>
          </a:ln>
        </p:spPr>
        <p:txBody>
          <a:bodyPr wrap="square">
            <a:spAutoFit/>
          </a:bodyPr>
          <a:lstStyle/>
          <a:p>
            <a:pPr>
              <a:lnSpc>
                <a:spcPct val="150000"/>
              </a:lnSpc>
            </a:pPr>
            <a:r>
              <a:rPr lang="zh-CN" altLang="en-US" sz="3000" dirty="0">
                <a:solidFill>
                  <a:schemeClr val="bg1"/>
                </a:solidFill>
                <a:latin typeface="HarmonyOS Sans SC Medium" charset="-122"/>
                <a:ea typeface="HarmonyOS Sans SC Medium" charset="-122"/>
                <a:cs typeface="HarmonyOS Sans SC Medium" charset="-122"/>
                <a:sym typeface="HarmonyOS Sans SC Medium" charset="-122"/>
              </a:rPr>
              <a:t>战斗界面</a:t>
            </a:r>
          </a:p>
        </p:txBody>
      </p:sp>
      <p:pic>
        <p:nvPicPr>
          <p:cNvPr id="7" name="图片 6">
            <a:extLst>
              <a:ext uri="{FF2B5EF4-FFF2-40B4-BE49-F238E27FC236}">
                <a16:creationId xmlns:a16="http://schemas.microsoft.com/office/drawing/2014/main" id="{5139439A-3E26-4719-BDC6-BE2D88BDA507}"/>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74750" y="1639570"/>
            <a:ext cx="5776556" cy="3240014"/>
          </a:xfrm>
          <a:prstGeom prst="rect">
            <a:avLst/>
          </a:prstGeom>
          <a:noFill/>
          <a:ln>
            <a:noFill/>
          </a:ln>
        </p:spPr>
      </p:pic>
      <p:pic>
        <p:nvPicPr>
          <p:cNvPr id="5" name="图片 4">
            <a:extLst>
              <a:ext uri="{FF2B5EF4-FFF2-40B4-BE49-F238E27FC236}">
                <a16:creationId xmlns:a16="http://schemas.microsoft.com/office/drawing/2014/main" id="{E1FC6CC9-B047-D556-CDA6-5C1909A62162}"/>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74750" y="1639569"/>
            <a:ext cx="7394426" cy="4141715"/>
          </a:xfrm>
          <a:prstGeom prst="rect">
            <a:avLst/>
          </a:prstGeom>
          <a:noFill/>
          <a:ln>
            <a:noFill/>
          </a:ln>
        </p:spPr>
      </p:pic>
    </p:spTree>
    <p:custDataLst>
      <p:tags r:id="rId1"/>
    </p:custDataLst>
    <p:extLst>
      <p:ext uri="{BB962C8B-B14F-4D97-AF65-F5344CB8AC3E}">
        <p14:creationId xmlns:p14="http://schemas.microsoft.com/office/powerpoint/2010/main" val="42874132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09550" y="875665"/>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6" name="矩形 5"/>
          <p:cNvSpPr/>
          <p:nvPr/>
        </p:nvSpPr>
        <p:spPr>
          <a:xfrm>
            <a:off x="9079865" y="1651000"/>
            <a:ext cx="2362200" cy="3213100"/>
          </a:xfrm>
          <a:prstGeom prst="rect">
            <a:avLst/>
          </a:prstGeom>
          <a:solidFill>
            <a:srgbClr val="9429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grpSp>
        <p:nvGrpSpPr>
          <p:cNvPr id="21" name="组合 20"/>
          <p:cNvGrpSpPr/>
          <p:nvPr/>
        </p:nvGrpSpPr>
        <p:grpSpPr>
          <a:xfrm>
            <a:off x="695325" y="191135"/>
            <a:ext cx="3763010" cy="638810"/>
            <a:chOff x="10611" y="1756"/>
            <a:chExt cx="5926" cy="1006"/>
          </a:xfrm>
        </p:grpSpPr>
        <p:sp>
          <p:nvSpPr>
            <p:cNvPr id="32" name="稻壳夜秋https://www.docer.com/works?userid=555357443"/>
            <p:cNvSpPr txBox="1"/>
            <p:nvPr/>
          </p:nvSpPr>
          <p:spPr>
            <a:xfrm>
              <a:off x="10816" y="1756"/>
              <a:ext cx="5721" cy="72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游戏界面</a:t>
              </a: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r>
                <a:rPr lang="en-US" altLang="zh-CN" sz="1200" dirty="0">
                  <a:solidFill>
                    <a:schemeClr val="bg1"/>
                  </a:solidFill>
                  <a:latin typeface="HarmonyOS Sans SC Medium" charset="-122"/>
                  <a:ea typeface="HarmonyOS Sans SC Medium" charset="-122"/>
                  <a:cs typeface="HarmonyOS Sans SC Medium" charset="-122"/>
                  <a:sym typeface="+mn-ea"/>
                </a:rPr>
                <a:t>User Interface</a:t>
              </a:r>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14" name="TextBox 11"/>
          <p:cNvSpPr/>
          <p:nvPr/>
        </p:nvSpPr>
        <p:spPr>
          <a:xfrm>
            <a:off x="9441660" y="2904569"/>
            <a:ext cx="1888490" cy="705962"/>
          </a:xfrm>
          <a:prstGeom prst="rect">
            <a:avLst/>
          </a:prstGeom>
          <a:noFill/>
          <a:ln w="9525">
            <a:noFill/>
          </a:ln>
        </p:spPr>
        <p:txBody>
          <a:bodyPr wrap="square">
            <a:spAutoFit/>
          </a:bodyPr>
          <a:lstStyle/>
          <a:p>
            <a:pPr>
              <a:lnSpc>
                <a:spcPct val="150000"/>
              </a:lnSpc>
            </a:pPr>
            <a:r>
              <a:rPr lang="zh-CN" altLang="en-US" sz="3000" dirty="0">
                <a:solidFill>
                  <a:schemeClr val="bg1"/>
                </a:solidFill>
                <a:latin typeface="HarmonyOS Sans SC Medium" charset="-122"/>
                <a:ea typeface="HarmonyOS Sans SC Medium" charset="-122"/>
                <a:cs typeface="HarmonyOS Sans SC Medium" charset="-122"/>
                <a:sym typeface="HarmonyOS Sans SC Medium" charset="-122"/>
              </a:rPr>
              <a:t>背包界面</a:t>
            </a:r>
          </a:p>
        </p:txBody>
      </p:sp>
      <p:pic>
        <p:nvPicPr>
          <p:cNvPr id="5" name="图片 4" descr="新建 Microsoft PowerPoint 演示文稿 - PowerPoint">
            <a:extLst>
              <a:ext uri="{FF2B5EF4-FFF2-40B4-BE49-F238E27FC236}">
                <a16:creationId xmlns:a16="http://schemas.microsoft.com/office/drawing/2014/main" id="{FD9B360E-4CFB-F722-33F8-5FE412F7C59D}"/>
              </a:ext>
            </a:extLst>
          </p:cNvPr>
          <p:cNvPicPr>
            <a:picLocks noChangeAspect="1"/>
          </p:cNvPicPr>
          <p:nvPr/>
        </p:nvPicPr>
        <p:blipFill rotWithShape="1">
          <a:blip r:embed="rId5">
            <a:extLst>
              <a:ext uri="{28A0092B-C50C-407E-A947-70E740481C1C}">
                <a14:useLocalDpi xmlns:a14="http://schemas.microsoft.com/office/drawing/2010/main" val="0"/>
              </a:ext>
            </a:extLst>
          </a:blip>
          <a:srcRect l="30055" t="28783" r="17786" b="13557"/>
          <a:stretch/>
        </p:blipFill>
        <p:spPr bwMode="auto">
          <a:xfrm>
            <a:off x="861850" y="1451438"/>
            <a:ext cx="7292133" cy="4318185"/>
          </a:xfrm>
          <a:prstGeom prst="rect">
            <a:avLst/>
          </a:prstGeom>
          <a:ln>
            <a:noFill/>
          </a:ln>
          <a:extLst>
            <a:ext uri="{53640926-AAD7-44D8-BBD7-CCE9431645EC}">
              <a14:shadowObscured xmlns:a14="http://schemas.microsoft.com/office/drawing/2010/main"/>
            </a:ext>
          </a:extLst>
        </p:spPr>
      </p:pic>
    </p:spTree>
    <p:custDataLst>
      <p:tags r:id="rId1"/>
    </p:custDataLst>
    <p:extLst>
      <p:ext uri="{BB962C8B-B14F-4D97-AF65-F5344CB8AC3E}">
        <p14:creationId xmlns:p14="http://schemas.microsoft.com/office/powerpoint/2010/main" val="33872583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09550" y="875665"/>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6" name="矩形 5"/>
          <p:cNvSpPr/>
          <p:nvPr/>
        </p:nvSpPr>
        <p:spPr>
          <a:xfrm>
            <a:off x="9079865" y="1651000"/>
            <a:ext cx="2362200" cy="3213100"/>
          </a:xfrm>
          <a:prstGeom prst="rect">
            <a:avLst/>
          </a:prstGeom>
          <a:solidFill>
            <a:srgbClr val="9429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grpSp>
        <p:nvGrpSpPr>
          <p:cNvPr id="21" name="组合 20"/>
          <p:cNvGrpSpPr/>
          <p:nvPr/>
        </p:nvGrpSpPr>
        <p:grpSpPr>
          <a:xfrm>
            <a:off x="695325" y="191135"/>
            <a:ext cx="3763010" cy="638810"/>
            <a:chOff x="10611" y="1756"/>
            <a:chExt cx="5926" cy="1006"/>
          </a:xfrm>
        </p:grpSpPr>
        <p:sp>
          <p:nvSpPr>
            <p:cNvPr id="32" name="稻壳夜秋https://www.docer.com/works?userid=555357443"/>
            <p:cNvSpPr txBox="1"/>
            <p:nvPr/>
          </p:nvSpPr>
          <p:spPr>
            <a:xfrm>
              <a:off x="10816" y="1756"/>
              <a:ext cx="5721" cy="72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游戏界面</a:t>
              </a: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r>
                <a:rPr lang="en-US" altLang="zh-CN" sz="1200" dirty="0">
                  <a:solidFill>
                    <a:schemeClr val="bg1"/>
                  </a:solidFill>
                  <a:latin typeface="HarmonyOS Sans SC Medium" charset="-122"/>
                  <a:ea typeface="HarmonyOS Sans SC Medium" charset="-122"/>
                  <a:cs typeface="HarmonyOS Sans SC Medium" charset="-122"/>
                  <a:sym typeface="+mn-ea"/>
                </a:rPr>
                <a:t>User Interface</a:t>
              </a:r>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14" name="TextBox 11"/>
          <p:cNvSpPr/>
          <p:nvPr/>
        </p:nvSpPr>
        <p:spPr>
          <a:xfrm>
            <a:off x="9441660" y="2904569"/>
            <a:ext cx="1888490" cy="705962"/>
          </a:xfrm>
          <a:prstGeom prst="rect">
            <a:avLst/>
          </a:prstGeom>
          <a:noFill/>
          <a:ln w="9525">
            <a:noFill/>
          </a:ln>
        </p:spPr>
        <p:txBody>
          <a:bodyPr wrap="square">
            <a:spAutoFit/>
          </a:bodyPr>
          <a:lstStyle/>
          <a:p>
            <a:pPr>
              <a:lnSpc>
                <a:spcPct val="150000"/>
              </a:lnSpc>
            </a:pPr>
            <a:r>
              <a:rPr lang="zh-CN" altLang="en-US" sz="3000" dirty="0">
                <a:solidFill>
                  <a:schemeClr val="bg1"/>
                </a:solidFill>
                <a:latin typeface="HarmonyOS Sans SC Medium" charset="-122"/>
                <a:ea typeface="HarmonyOS Sans SC Medium" charset="-122"/>
                <a:cs typeface="HarmonyOS Sans SC Medium" charset="-122"/>
                <a:sym typeface="HarmonyOS Sans SC Medium" charset="-122"/>
              </a:rPr>
              <a:t>暂停界面</a:t>
            </a:r>
          </a:p>
        </p:txBody>
      </p:sp>
      <p:pic>
        <p:nvPicPr>
          <p:cNvPr id="7" name="图片 6">
            <a:extLst>
              <a:ext uri="{FF2B5EF4-FFF2-40B4-BE49-F238E27FC236}">
                <a16:creationId xmlns:a16="http://schemas.microsoft.com/office/drawing/2014/main" id="{11F49EF8-45D4-E850-B268-B5102FBB74DD}"/>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03443" y="1799643"/>
            <a:ext cx="5583970" cy="3165800"/>
          </a:xfrm>
          <a:prstGeom prst="rect">
            <a:avLst/>
          </a:prstGeom>
          <a:noFill/>
          <a:ln>
            <a:noFill/>
          </a:ln>
        </p:spPr>
      </p:pic>
    </p:spTree>
    <p:custDataLst>
      <p:tags r:id="rId1"/>
    </p:custDataLst>
    <p:extLst>
      <p:ext uri="{BB962C8B-B14F-4D97-AF65-F5344CB8AC3E}">
        <p14:creationId xmlns:p14="http://schemas.microsoft.com/office/powerpoint/2010/main" val="35492754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grpSp>
        <p:nvGrpSpPr>
          <p:cNvPr id="21" name="组合 20"/>
          <p:cNvGrpSpPr/>
          <p:nvPr/>
        </p:nvGrpSpPr>
        <p:grpSpPr>
          <a:xfrm>
            <a:off x="695325" y="191135"/>
            <a:ext cx="3763010" cy="638810"/>
            <a:chOff x="10611" y="1756"/>
            <a:chExt cx="5926" cy="1006"/>
          </a:xfrm>
        </p:grpSpPr>
        <p:sp>
          <p:nvSpPr>
            <p:cNvPr id="32" name="稻壳夜秋https://www.docer.com/works?userid=555357443"/>
            <p:cNvSpPr txBox="1"/>
            <p:nvPr/>
          </p:nvSpPr>
          <p:spPr>
            <a:xfrm>
              <a:off x="10816" y="1756"/>
              <a:ext cx="5721" cy="725"/>
            </a:xfrm>
            <a:prstGeom prst="rect">
              <a:avLst/>
            </a:prstGeom>
            <a:noFill/>
          </p:spPr>
          <p:txBody>
            <a:bodyPr wrap="square" rtlCol="0">
              <a:spAutoFit/>
            </a:bodyPr>
            <a:lstStyle/>
            <a:p>
              <a:r>
                <a:rPr lang="zh-CN" altLang="en-US" sz="2400">
                  <a:solidFill>
                    <a:schemeClr val="bg1"/>
                  </a:solidFill>
                  <a:latin typeface="HarmonyOS Sans SC Medium" charset="-122"/>
                  <a:ea typeface="HarmonyOS Sans SC Medium" charset="-122"/>
                  <a:cs typeface="HarmonyOS Sans SC Medium" charset="-122"/>
                  <a:sym typeface="+mn-ea"/>
                </a:rPr>
                <a:t>这里输入您的标题</a:t>
              </a: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r>
                <a:rPr lang="zh-CN" altLang="en-US" sz="1200">
                  <a:solidFill>
                    <a:schemeClr val="bg1"/>
                  </a:solidFill>
                  <a:latin typeface="HarmonyOS Sans SC Medium" charset="-122"/>
                  <a:ea typeface="HarmonyOS Sans SC Medium" charset="-122"/>
                  <a:cs typeface="HarmonyOS Sans SC Medium" charset="-122"/>
                  <a:sym typeface="+mn-ea"/>
                </a:rPr>
                <a:t>An empty street An empty house</a:t>
              </a: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29" name="稻壳夜秋https://www.docer.com/works?userid=555357443"/>
          <p:cNvSpPr txBox="1"/>
          <p:nvPr/>
        </p:nvSpPr>
        <p:spPr>
          <a:xfrm>
            <a:off x="211455" y="17145"/>
            <a:ext cx="477520" cy="706755"/>
          </a:xfrm>
          <a:prstGeom prst="rect">
            <a:avLst/>
          </a:prstGeom>
          <a:noFill/>
        </p:spPr>
        <p:txBody>
          <a:bodyPr wrap="none" rtlCol="0">
            <a:spAutoFit/>
          </a:bodyPr>
          <a:lstStyle/>
          <a:p>
            <a:r>
              <a:rPr lang="en-US" altLang="zh-CN" sz="4000">
                <a:solidFill>
                  <a:schemeClr val="bg1"/>
                </a:solidFill>
                <a:latin typeface="HarmonyOS Sans SC Medium" charset="-122"/>
                <a:ea typeface="HarmonyOS Sans SC Medium" charset="-122"/>
                <a:cs typeface="HarmonyOS Sans SC Medium" charset="-122"/>
              </a:rPr>
              <a:t>3</a:t>
            </a:r>
          </a:p>
        </p:txBody>
      </p:sp>
      <p:sp>
        <p:nvSpPr>
          <p:cNvPr id="12293" name="流程图: 决策 16"/>
          <p:cNvSpPr/>
          <p:nvPr/>
        </p:nvSpPr>
        <p:spPr>
          <a:xfrm>
            <a:off x="2150745" y="1944370"/>
            <a:ext cx="1864995" cy="1791335"/>
          </a:xfrm>
          <a:prstGeom prst="flowChartDecision">
            <a:avLst/>
          </a:prstGeom>
          <a:solidFill>
            <a:srgbClr val="942930"/>
          </a:solidFill>
          <a:ln w="25400">
            <a:noFill/>
          </a:ln>
        </p:spPr>
        <p:txBody>
          <a:bodyPr anchor="ctr"/>
          <a:lstStyle/>
          <a:p>
            <a:pPr algn="ctr"/>
            <a:endParaRPr lang="zh-CN" altLang="zh-CN" dirty="0">
              <a:solidFill>
                <a:srgbClr val="FFFFFF"/>
              </a:solidFill>
              <a:latin typeface="HarmonyOS Sans SC Medium" charset="-122"/>
              <a:cs typeface="HarmonyOS Sans SC Medium" charset="-122"/>
              <a:sym typeface="HarmonyOS Sans SC Medium" charset="-122"/>
            </a:endParaRPr>
          </a:p>
        </p:txBody>
      </p:sp>
      <p:sp>
        <p:nvSpPr>
          <p:cNvPr id="6" name="文本框 5"/>
          <p:cNvSpPr txBox="1"/>
          <p:nvPr/>
        </p:nvSpPr>
        <p:spPr>
          <a:xfrm>
            <a:off x="1963420" y="4073525"/>
            <a:ext cx="2316480" cy="460375"/>
          </a:xfrm>
          <a:prstGeom prst="rect">
            <a:avLst/>
          </a:prstGeom>
          <a:noFill/>
        </p:spPr>
        <p:txBody>
          <a:bodyPr wrap="none" rtlCol="0" anchor="t">
            <a:spAutoFit/>
          </a:bodyPr>
          <a:lstStyle/>
          <a:p>
            <a:pPr algn="ctr"/>
            <a:r>
              <a:rPr lang="zh-CN" altLang="en-US" sz="2400">
                <a:solidFill>
                  <a:schemeClr val="tx1"/>
                </a:solidFill>
                <a:cs typeface="HarmonyOS Sans SC Medium" charset="-122"/>
                <a:sym typeface="+mn-ea"/>
              </a:rPr>
              <a:t>单击添加小标题</a:t>
            </a:r>
          </a:p>
        </p:txBody>
      </p:sp>
      <p:sp>
        <p:nvSpPr>
          <p:cNvPr id="7" name="TextBox 11"/>
          <p:cNvSpPr/>
          <p:nvPr/>
        </p:nvSpPr>
        <p:spPr>
          <a:xfrm>
            <a:off x="1807210" y="4596130"/>
            <a:ext cx="2720975" cy="1598295"/>
          </a:xfrm>
          <a:prstGeom prst="rect">
            <a:avLst/>
          </a:prstGeom>
          <a:noFill/>
          <a:ln w="9525">
            <a:noFill/>
          </a:ln>
        </p:spPr>
        <p:txBody>
          <a:bodyPr wrap="square">
            <a:spAutoFit/>
          </a:bodyPr>
          <a:lstStyle/>
          <a:p>
            <a:pPr>
              <a:lnSpc>
                <a:spcPct val="140000"/>
              </a:lnSpc>
            </a:pPr>
            <a:r>
              <a:rPr lang="zh-CN" altLang="en-US" sz="1400" dirty="0">
                <a:solidFill>
                  <a:schemeClr val="tx1"/>
                </a:solidFill>
                <a:latin typeface="HarmonyOS Sans SC Medium" charset="-122"/>
                <a:ea typeface="HarmonyOS Sans SC Medium" charset="-122"/>
                <a:cs typeface="HarmonyOS Sans SC Medium" charset="-122"/>
                <a:sym typeface="HarmonyOS Sans SC Medium" charset="-122"/>
              </a:rPr>
              <a:t>单击此处输入你的正文，文字是您思想的提炼，为了最终演示发布的良好效果，请尽量言简意赅的阐述观点；根据需要可酌情增减文字。</a:t>
            </a:r>
          </a:p>
        </p:txBody>
      </p:sp>
      <p:pic>
        <p:nvPicPr>
          <p:cNvPr id="91" name="图片 90" descr="smile"/>
          <p:cNvPicPr>
            <a:picLocks noChangeAspect="1"/>
          </p:cNvPicPr>
          <p:nvPr/>
        </p:nvPicPr>
        <p:blipFill>
          <a:blip r:embed="rId5"/>
          <a:stretch>
            <a:fillRect/>
          </a:stretch>
        </p:blipFill>
        <p:spPr>
          <a:xfrm>
            <a:off x="2651125" y="2437765"/>
            <a:ext cx="800100" cy="800100"/>
          </a:xfrm>
          <a:prstGeom prst="rect">
            <a:avLst/>
          </a:prstGeom>
        </p:spPr>
      </p:pic>
      <p:sp>
        <p:nvSpPr>
          <p:cNvPr id="5" name="流程图: 决策 16"/>
          <p:cNvSpPr/>
          <p:nvPr/>
        </p:nvSpPr>
        <p:spPr>
          <a:xfrm>
            <a:off x="5211445" y="1944370"/>
            <a:ext cx="1864995" cy="1791335"/>
          </a:xfrm>
          <a:prstGeom prst="flowChartDecision">
            <a:avLst/>
          </a:prstGeom>
          <a:solidFill>
            <a:srgbClr val="942930"/>
          </a:solidFill>
          <a:ln w="25400">
            <a:noFill/>
          </a:ln>
        </p:spPr>
        <p:txBody>
          <a:bodyPr anchor="ctr"/>
          <a:lstStyle/>
          <a:p>
            <a:pPr algn="ctr"/>
            <a:endParaRPr lang="zh-CN" altLang="zh-CN" dirty="0">
              <a:solidFill>
                <a:srgbClr val="FFFFFF"/>
              </a:solidFill>
              <a:latin typeface="HarmonyOS Sans SC Medium" charset="-122"/>
              <a:cs typeface="HarmonyOS Sans SC Medium" charset="-122"/>
              <a:sym typeface="HarmonyOS Sans SC Medium" charset="-122"/>
            </a:endParaRPr>
          </a:p>
        </p:txBody>
      </p:sp>
      <p:sp>
        <p:nvSpPr>
          <p:cNvPr id="8" name="文本框 7"/>
          <p:cNvSpPr txBox="1"/>
          <p:nvPr/>
        </p:nvSpPr>
        <p:spPr>
          <a:xfrm>
            <a:off x="5024120" y="4073525"/>
            <a:ext cx="2316480" cy="460375"/>
          </a:xfrm>
          <a:prstGeom prst="rect">
            <a:avLst/>
          </a:prstGeom>
          <a:noFill/>
        </p:spPr>
        <p:txBody>
          <a:bodyPr wrap="none" rtlCol="0" anchor="t">
            <a:spAutoFit/>
          </a:bodyPr>
          <a:lstStyle/>
          <a:p>
            <a:pPr algn="ctr"/>
            <a:r>
              <a:rPr lang="zh-CN" altLang="en-US" sz="2400">
                <a:solidFill>
                  <a:schemeClr val="tx1"/>
                </a:solidFill>
                <a:cs typeface="HarmonyOS Sans SC Medium" charset="-122"/>
                <a:sym typeface="+mn-ea"/>
              </a:rPr>
              <a:t>单击添加小标题</a:t>
            </a:r>
          </a:p>
        </p:txBody>
      </p:sp>
      <p:sp>
        <p:nvSpPr>
          <p:cNvPr id="9" name="TextBox 11"/>
          <p:cNvSpPr/>
          <p:nvPr/>
        </p:nvSpPr>
        <p:spPr>
          <a:xfrm>
            <a:off x="4867910" y="4596130"/>
            <a:ext cx="2720975" cy="1598295"/>
          </a:xfrm>
          <a:prstGeom prst="rect">
            <a:avLst/>
          </a:prstGeom>
          <a:noFill/>
          <a:ln w="9525">
            <a:noFill/>
          </a:ln>
        </p:spPr>
        <p:txBody>
          <a:bodyPr wrap="square">
            <a:spAutoFit/>
          </a:bodyPr>
          <a:lstStyle/>
          <a:p>
            <a:pPr>
              <a:lnSpc>
                <a:spcPct val="140000"/>
              </a:lnSpc>
            </a:pPr>
            <a:r>
              <a:rPr lang="zh-CN" altLang="en-US" sz="1400" dirty="0">
                <a:solidFill>
                  <a:schemeClr val="tx1"/>
                </a:solidFill>
                <a:latin typeface="HarmonyOS Sans SC Medium" charset="-122"/>
                <a:ea typeface="HarmonyOS Sans SC Medium" charset="-122"/>
                <a:cs typeface="HarmonyOS Sans SC Medium" charset="-122"/>
                <a:sym typeface="HarmonyOS Sans SC Medium" charset="-122"/>
              </a:rPr>
              <a:t>单击此处输入你的正文，文字是您思想的提炼，为了最终演示发布的良好效果，请尽量言简意赅的阐述观点；根据需要可酌情增减文字。</a:t>
            </a:r>
          </a:p>
        </p:txBody>
      </p:sp>
      <p:sp>
        <p:nvSpPr>
          <p:cNvPr id="10" name="流程图: 决策 16"/>
          <p:cNvSpPr/>
          <p:nvPr/>
        </p:nvSpPr>
        <p:spPr>
          <a:xfrm>
            <a:off x="8107045" y="1944370"/>
            <a:ext cx="1864995" cy="1791335"/>
          </a:xfrm>
          <a:prstGeom prst="flowChartDecision">
            <a:avLst/>
          </a:prstGeom>
          <a:solidFill>
            <a:srgbClr val="942930"/>
          </a:solidFill>
          <a:ln w="25400">
            <a:noFill/>
          </a:ln>
        </p:spPr>
        <p:txBody>
          <a:bodyPr anchor="ctr"/>
          <a:lstStyle/>
          <a:p>
            <a:pPr algn="ctr"/>
            <a:endParaRPr lang="zh-CN" altLang="zh-CN" dirty="0">
              <a:solidFill>
                <a:srgbClr val="FFFFFF"/>
              </a:solidFill>
              <a:latin typeface="HarmonyOS Sans SC Medium" charset="-122"/>
              <a:cs typeface="HarmonyOS Sans SC Medium" charset="-122"/>
              <a:sym typeface="HarmonyOS Sans SC Medium" charset="-122"/>
            </a:endParaRPr>
          </a:p>
        </p:txBody>
      </p:sp>
      <p:sp>
        <p:nvSpPr>
          <p:cNvPr id="12" name="文本框 11"/>
          <p:cNvSpPr txBox="1"/>
          <p:nvPr/>
        </p:nvSpPr>
        <p:spPr>
          <a:xfrm>
            <a:off x="7919720" y="4073525"/>
            <a:ext cx="2316480" cy="460375"/>
          </a:xfrm>
          <a:prstGeom prst="rect">
            <a:avLst/>
          </a:prstGeom>
          <a:noFill/>
        </p:spPr>
        <p:txBody>
          <a:bodyPr wrap="none" rtlCol="0" anchor="t">
            <a:spAutoFit/>
          </a:bodyPr>
          <a:lstStyle/>
          <a:p>
            <a:pPr algn="ctr"/>
            <a:r>
              <a:rPr lang="zh-CN" altLang="en-US" sz="2400">
                <a:solidFill>
                  <a:schemeClr val="tx1"/>
                </a:solidFill>
                <a:cs typeface="HarmonyOS Sans SC Medium" charset="-122"/>
                <a:sym typeface="+mn-ea"/>
              </a:rPr>
              <a:t>单击添加小标题</a:t>
            </a:r>
          </a:p>
        </p:txBody>
      </p:sp>
      <p:sp>
        <p:nvSpPr>
          <p:cNvPr id="13" name="TextBox 11"/>
          <p:cNvSpPr/>
          <p:nvPr/>
        </p:nvSpPr>
        <p:spPr>
          <a:xfrm>
            <a:off x="7763510" y="4596130"/>
            <a:ext cx="2720975" cy="1598295"/>
          </a:xfrm>
          <a:prstGeom prst="rect">
            <a:avLst/>
          </a:prstGeom>
          <a:noFill/>
          <a:ln w="9525">
            <a:noFill/>
          </a:ln>
        </p:spPr>
        <p:txBody>
          <a:bodyPr wrap="square">
            <a:spAutoFit/>
          </a:bodyPr>
          <a:lstStyle/>
          <a:p>
            <a:pPr>
              <a:lnSpc>
                <a:spcPct val="140000"/>
              </a:lnSpc>
            </a:pPr>
            <a:r>
              <a:rPr lang="zh-CN" altLang="en-US" sz="1400" dirty="0">
                <a:solidFill>
                  <a:schemeClr val="tx1"/>
                </a:solidFill>
                <a:latin typeface="HarmonyOS Sans SC Medium" charset="-122"/>
                <a:ea typeface="HarmonyOS Sans SC Medium" charset="-122"/>
                <a:cs typeface="HarmonyOS Sans SC Medium" charset="-122"/>
                <a:sym typeface="HarmonyOS Sans SC Medium" charset="-122"/>
              </a:rPr>
              <a:t>单击此处输入你的正文，文字是您思想的提炼，为了最终演示发布的良好效果，请尽量言简意赅的阐述观点；根据需要可酌情增减文字。</a:t>
            </a:r>
          </a:p>
        </p:txBody>
      </p:sp>
      <p:pic>
        <p:nvPicPr>
          <p:cNvPr id="116" name="图片 115" descr="bianji"/>
          <p:cNvPicPr>
            <a:picLocks noChangeAspect="1"/>
          </p:cNvPicPr>
          <p:nvPr/>
        </p:nvPicPr>
        <p:blipFill>
          <a:blip r:embed="rId6"/>
          <a:stretch>
            <a:fillRect/>
          </a:stretch>
        </p:blipFill>
        <p:spPr>
          <a:xfrm>
            <a:off x="5697855" y="2362200"/>
            <a:ext cx="909320" cy="909320"/>
          </a:xfrm>
          <a:prstGeom prst="rect">
            <a:avLst/>
          </a:prstGeom>
        </p:spPr>
      </p:pic>
      <p:pic>
        <p:nvPicPr>
          <p:cNvPr id="70" name="图片 69" descr="show_viphuiyuanyaoyueqiandianhua"/>
          <p:cNvPicPr>
            <a:picLocks noChangeAspect="1"/>
          </p:cNvPicPr>
          <p:nvPr/>
        </p:nvPicPr>
        <p:blipFill>
          <a:blip r:embed="rId7"/>
          <a:stretch>
            <a:fillRect/>
          </a:stretch>
        </p:blipFill>
        <p:spPr>
          <a:xfrm>
            <a:off x="8543925" y="2362200"/>
            <a:ext cx="914400" cy="914400"/>
          </a:xfrm>
          <a:prstGeom prst="rect">
            <a:avLst/>
          </a:prstGeom>
        </p:spPr>
      </p:pic>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3"/>
          <p:cNvPicPr>
            <a:picLocks noChangeAspect="1"/>
          </p:cNvPicPr>
          <p:nvPr/>
        </p:nvPicPr>
        <p:blipFill>
          <a:blip r:embed="rId4"/>
          <a:stretch>
            <a:fillRect/>
          </a:stretch>
        </p:blipFill>
        <p:spPr>
          <a:xfrm>
            <a:off x="0" y="0"/>
            <a:ext cx="12192000" cy="6858000"/>
          </a:xfrm>
          <a:prstGeom prst="rect">
            <a:avLst/>
          </a:prstGeom>
        </p:spPr>
      </p:pic>
      <p:sp>
        <p:nvSpPr>
          <p:cNvPr id="12" name="椭圆 11"/>
          <p:cNvSpPr/>
          <p:nvPr/>
        </p:nvSpPr>
        <p:spPr>
          <a:xfrm>
            <a:off x="5731510" y="1124585"/>
            <a:ext cx="1219200" cy="1219200"/>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32" name="稻壳夜秋https://www.docer.com/works?userid=555357443"/>
          <p:cNvSpPr txBox="1"/>
          <p:nvPr/>
        </p:nvSpPr>
        <p:spPr>
          <a:xfrm>
            <a:off x="4798060" y="2585720"/>
            <a:ext cx="3315335" cy="706755"/>
          </a:xfrm>
          <a:prstGeom prst="rect">
            <a:avLst/>
          </a:prstGeom>
          <a:noFill/>
        </p:spPr>
        <p:txBody>
          <a:bodyPr wrap="square" rtlCol="0">
            <a:spAutoFit/>
          </a:bodyPr>
          <a:lstStyle/>
          <a:p>
            <a:pPr algn="ctr"/>
            <a:r>
              <a:rPr lang="zh-CN" altLang="en-US" sz="4000" dirty="0">
                <a:solidFill>
                  <a:schemeClr val="bg1"/>
                </a:solidFill>
                <a:latin typeface="HarmonyOS Sans SC Medium" charset="-122"/>
                <a:ea typeface="HarmonyOS Sans SC Medium" charset="-122"/>
                <a:cs typeface="HarmonyOS Sans SC Medium" charset="-122"/>
                <a:sym typeface="+mn-ea"/>
              </a:rPr>
              <a:t>地图元素</a:t>
            </a:r>
          </a:p>
        </p:txBody>
      </p:sp>
      <p:sp>
        <p:nvSpPr>
          <p:cNvPr id="33" name="稻壳夜秋https://www.docer.com/works?userid=555357443"/>
          <p:cNvSpPr txBox="1"/>
          <p:nvPr/>
        </p:nvSpPr>
        <p:spPr>
          <a:xfrm>
            <a:off x="4888230" y="3369310"/>
            <a:ext cx="3434715" cy="544195"/>
          </a:xfrm>
          <a:prstGeom prst="rect">
            <a:avLst/>
          </a:prstGeom>
          <a:noFill/>
        </p:spPr>
        <p:txBody>
          <a:bodyPr wrap="square" rtlCol="0">
            <a:noAutofit/>
          </a:bodyPr>
          <a:lstStyle/>
          <a:p>
            <a:pPr algn="ctr"/>
            <a:r>
              <a:rPr lang="en-US" altLang="zh-CN" sz="1400" dirty="0">
                <a:solidFill>
                  <a:schemeClr val="bg1"/>
                </a:solidFill>
                <a:latin typeface="HarmonyOS Sans SC Medium" charset="-122"/>
                <a:ea typeface="HarmonyOS Sans SC Medium" charset="-122"/>
                <a:cs typeface="HarmonyOS Sans SC Medium" charset="-122"/>
                <a:sym typeface="+mn-ea"/>
              </a:rPr>
              <a:t>Map element</a:t>
            </a:r>
            <a:endParaRPr lang="zh-CN" altLang="en-US" sz="1400" dirty="0">
              <a:solidFill>
                <a:schemeClr val="bg1"/>
              </a:solidFill>
              <a:latin typeface="HarmonyOS Sans SC Medium" charset="-122"/>
              <a:ea typeface="HarmonyOS Sans SC Medium" charset="-122"/>
              <a:cs typeface="HarmonyOS Sans SC Medium" charset="-122"/>
              <a:sym typeface="+mn-ea"/>
            </a:endParaRPr>
          </a:p>
        </p:txBody>
      </p:sp>
      <p:sp>
        <p:nvSpPr>
          <p:cNvPr id="5" name="稻壳夜秋https://www.docer.com/works?userid=555357443"/>
          <p:cNvSpPr txBox="1"/>
          <p:nvPr/>
        </p:nvSpPr>
        <p:spPr>
          <a:xfrm>
            <a:off x="5758815" y="1185545"/>
            <a:ext cx="1266825" cy="1106805"/>
          </a:xfrm>
          <a:prstGeom prst="rect">
            <a:avLst/>
          </a:prstGeom>
          <a:noFill/>
        </p:spPr>
        <p:txBody>
          <a:bodyPr wrap="square" rtlCol="0">
            <a:spAutoFit/>
          </a:bodyPr>
          <a:lstStyle/>
          <a:p>
            <a:r>
              <a:rPr lang="en-US" altLang="zh-CN" sz="6600" dirty="0">
                <a:solidFill>
                  <a:srgbClr val="471C34"/>
                </a:solidFill>
                <a:latin typeface="HarmonyOS Sans SC Medium" charset="-122"/>
                <a:ea typeface="HarmonyOS Sans SC Medium" charset="-122"/>
                <a:cs typeface="HarmonyOS Sans SC Medium" charset="-122"/>
                <a:sym typeface="+mn-ea"/>
              </a:rPr>
              <a:t>03</a:t>
            </a:r>
          </a:p>
        </p:txBody>
      </p:sp>
      <p:cxnSp>
        <p:nvCxnSpPr>
          <p:cNvPr id="3" name="直接连接符 2"/>
          <p:cNvCxnSpPr/>
          <p:nvPr/>
        </p:nvCxnSpPr>
        <p:spPr>
          <a:xfrm>
            <a:off x="4836160" y="3308985"/>
            <a:ext cx="3135630"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grpSp>
        <p:nvGrpSpPr>
          <p:cNvPr id="21" name="组合 20"/>
          <p:cNvGrpSpPr/>
          <p:nvPr/>
        </p:nvGrpSpPr>
        <p:grpSpPr>
          <a:xfrm>
            <a:off x="798307" y="149543"/>
            <a:ext cx="3277747" cy="707944"/>
            <a:chOff x="10611" y="1756"/>
            <a:chExt cx="5926" cy="1784"/>
          </a:xfrm>
        </p:grpSpPr>
        <p:sp>
          <p:nvSpPr>
            <p:cNvPr id="32" name="稻壳夜秋https://www.docer.com/works?userid=555357443"/>
            <p:cNvSpPr txBox="1"/>
            <p:nvPr/>
          </p:nvSpPr>
          <p:spPr>
            <a:xfrm>
              <a:off x="10816" y="1756"/>
              <a:ext cx="5721" cy="1784"/>
            </a:xfrm>
            <a:prstGeom prst="rect">
              <a:avLst/>
            </a:prstGeom>
            <a:noFill/>
          </p:spPr>
          <p:txBody>
            <a:bodyPr wrap="square" rtlCol="0">
              <a:spAutoFit/>
            </a:bodyPr>
            <a:lstStyle/>
            <a:p>
              <a:r>
                <a:rPr lang="zh-CN" altLang="en-US" sz="4000" dirty="0">
                  <a:solidFill>
                    <a:schemeClr val="bg1"/>
                  </a:solidFill>
                </a:rPr>
                <a:t>关卡分类</a:t>
              </a:r>
              <a:endParaRPr lang="zh-CN" altLang="en-US" sz="4000" dirty="0">
                <a:solidFill>
                  <a:schemeClr val="bg1"/>
                </a:solidFill>
                <a:latin typeface="HarmonyOS Sans SC Medium" charset="-122"/>
                <a:ea typeface="HarmonyOS Sans SC Medium" charset="-122"/>
                <a:cs typeface="HarmonyOS Sans SC Medium" charset="-122"/>
                <a:sym typeface="+mn-ea"/>
              </a:endParaRP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530676BA-F575-F013-31CE-E3514BB4D03F}"/>
              </a:ext>
            </a:extLst>
          </p:cNvPr>
          <p:cNvSpPr txBox="1"/>
          <p:nvPr/>
        </p:nvSpPr>
        <p:spPr>
          <a:xfrm>
            <a:off x="674176" y="1450454"/>
            <a:ext cx="6757263" cy="4154984"/>
          </a:xfrm>
          <a:prstGeom prst="rect">
            <a:avLst/>
          </a:prstGeom>
          <a:noFill/>
        </p:spPr>
        <p:txBody>
          <a:bodyPr wrap="square">
            <a:spAutoFit/>
          </a:bodyPr>
          <a:lstStyle/>
          <a:p>
            <a:r>
              <a:rPr lang="en-US" altLang="zh-CN" sz="2400" dirty="0"/>
              <a:t>1.</a:t>
            </a:r>
            <a:r>
              <a:rPr lang="zh-CN" altLang="en-US" sz="2400" dirty="0"/>
              <a:t>不同关卡对应不同元素以及其特殊的互动玩法</a:t>
            </a:r>
            <a:endParaRPr lang="en-US" altLang="zh-CN" sz="2400" dirty="0"/>
          </a:p>
          <a:p>
            <a:r>
              <a:rPr lang="zh-CN" altLang="en-US" sz="2400" dirty="0"/>
              <a:t>（如：岩浆、藤蔓、海洋、冰川）</a:t>
            </a:r>
            <a:endParaRPr lang="en-US" altLang="zh-CN" sz="2400" dirty="0"/>
          </a:p>
          <a:p>
            <a:endParaRPr lang="en-US" altLang="zh-CN" sz="2400" dirty="0"/>
          </a:p>
          <a:p>
            <a:endParaRPr lang="en-US" altLang="zh-CN" sz="2400" dirty="0"/>
          </a:p>
          <a:p>
            <a:r>
              <a:rPr lang="en-US" altLang="zh-CN" sz="2400" dirty="0"/>
              <a:t>2.</a:t>
            </a:r>
            <a:r>
              <a:rPr lang="zh-CN" altLang="en-US" sz="2400" dirty="0"/>
              <a:t>每一个大关也有许多可供玩家选择的小关以及一些隐藏关卡，每完成一关会有多种选择</a:t>
            </a:r>
            <a:endParaRPr lang="en-US" altLang="zh-CN" sz="2400" dirty="0"/>
          </a:p>
          <a:p>
            <a:endParaRPr lang="en-US" altLang="zh-CN" sz="2400" dirty="0"/>
          </a:p>
          <a:p>
            <a:endParaRPr lang="en-US" altLang="zh-CN" sz="2400" dirty="0"/>
          </a:p>
          <a:p>
            <a:endParaRPr lang="en-US" altLang="zh-CN" sz="2400" dirty="0"/>
          </a:p>
          <a:p>
            <a:r>
              <a:rPr lang="en-US" altLang="zh-CN" sz="2400" dirty="0"/>
              <a:t>3.</a:t>
            </a:r>
            <a:r>
              <a:rPr lang="zh-CN" altLang="en-US" sz="2400" dirty="0"/>
              <a:t>完成对应关卡可以得到不同种类的道具以及解锁剧情让玩家逐渐了解主角的人生性格架构</a:t>
            </a:r>
            <a:endParaRPr lang="en-US" altLang="zh-CN" sz="2400" dirty="0"/>
          </a:p>
        </p:txBody>
      </p:sp>
    </p:spTree>
    <p:custDataLst>
      <p:tags r:id="rId1"/>
    </p:custDataLst>
    <p:extLst>
      <p:ext uri="{BB962C8B-B14F-4D97-AF65-F5344CB8AC3E}">
        <p14:creationId xmlns:p14="http://schemas.microsoft.com/office/powerpoint/2010/main" val="27570231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313840" y="879395"/>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grpSp>
        <p:nvGrpSpPr>
          <p:cNvPr id="21" name="组合 20"/>
          <p:cNvGrpSpPr/>
          <p:nvPr/>
        </p:nvGrpSpPr>
        <p:grpSpPr>
          <a:xfrm>
            <a:off x="798307" y="149543"/>
            <a:ext cx="3277747" cy="707944"/>
            <a:chOff x="10611" y="1756"/>
            <a:chExt cx="5926" cy="1784"/>
          </a:xfrm>
        </p:grpSpPr>
        <p:sp>
          <p:nvSpPr>
            <p:cNvPr id="32" name="稻壳夜秋https://www.docer.com/works?userid=555357443"/>
            <p:cNvSpPr txBox="1"/>
            <p:nvPr/>
          </p:nvSpPr>
          <p:spPr>
            <a:xfrm>
              <a:off x="10816" y="1756"/>
              <a:ext cx="5721" cy="1784"/>
            </a:xfrm>
            <a:prstGeom prst="rect">
              <a:avLst/>
            </a:prstGeom>
            <a:noFill/>
          </p:spPr>
          <p:txBody>
            <a:bodyPr wrap="square" rtlCol="0">
              <a:spAutoFit/>
            </a:bodyPr>
            <a:lstStyle/>
            <a:p>
              <a:r>
                <a:rPr lang="zh-CN" altLang="en-US" sz="4000" dirty="0">
                  <a:solidFill>
                    <a:schemeClr val="bg1"/>
                  </a:solidFill>
                </a:rPr>
                <a:t>关卡分类</a:t>
              </a:r>
              <a:endParaRPr lang="zh-CN" altLang="en-US" sz="4000" dirty="0">
                <a:solidFill>
                  <a:schemeClr val="bg1"/>
                </a:solidFill>
                <a:latin typeface="HarmonyOS Sans SC Medium" charset="-122"/>
                <a:ea typeface="HarmonyOS Sans SC Medium" charset="-122"/>
                <a:cs typeface="HarmonyOS Sans SC Medium" charset="-122"/>
                <a:sym typeface="+mn-ea"/>
              </a:endParaRP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530676BA-F575-F013-31CE-E3514BB4D03F}"/>
              </a:ext>
            </a:extLst>
          </p:cNvPr>
          <p:cNvSpPr txBox="1"/>
          <p:nvPr/>
        </p:nvSpPr>
        <p:spPr>
          <a:xfrm>
            <a:off x="911695" y="1642316"/>
            <a:ext cx="10031977" cy="584775"/>
          </a:xfrm>
          <a:prstGeom prst="rect">
            <a:avLst/>
          </a:prstGeom>
          <a:noFill/>
        </p:spPr>
        <p:txBody>
          <a:bodyPr wrap="square">
            <a:spAutoFit/>
          </a:bodyPr>
          <a:lstStyle/>
          <a:p>
            <a:pPr algn="ctr"/>
            <a:r>
              <a:rPr lang="zh-CN" altLang="en-US" sz="3200" dirty="0">
                <a:solidFill>
                  <a:srgbClr val="FF0000"/>
                </a:solidFill>
              </a:rPr>
              <a:t>火山星</a:t>
            </a:r>
            <a:endParaRPr lang="en-US" altLang="zh-CN" sz="3200" dirty="0">
              <a:solidFill>
                <a:srgbClr val="FF0000"/>
              </a:solidFill>
            </a:endParaRPr>
          </a:p>
        </p:txBody>
      </p:sp>
      <p:pic>
        <p:nvPicPr>
          <p:cNvPr id="6" name="图片 5">
            <a:extLst>
              <a:ext uri="{FF2B5EF4-FFF2-40B4-BE49-F238E27FC236}">
                <a16:creationId xmlns:a16="http://schemas.microsoft.com/office/drawing/2014/main" id="{BB4A3D0A-BB9E-24FB-EE7F-9FA07A952D7D}"/>
              </a:ext>
            </a:extLst>
          </p:cNvPr>
          <p:cNvPicPr>
            <a:picLocks noChangeAspect="1"/>
          </p:cNvPicPr>
          <p:nvPr/>
        </p:nvPicPr>
        <p:blipFill>
          <a:blip r:embed="rId5"/>
          <a:stretch>
            <a:fillRect/>
          </a:stretch>
        </p:blipFill>
        <p:spPr>
          <a:xfrm>
            <a:off x="8597160" y="3203083"/>
            <a:ext cx="2515124" cy="2381578"/>
          </a:xfrm>
          <a:prstGeom prst="rect">
            <a:avLst/>
          </a:prstGeom>
        </p:spPr>
      </p:pic>
      <p:sp>
        <p:nvSpPr>
          <p:cNvPr id="7" name="文本框 6">
            <a:extLst>
              <a:ext uri="{FF2B5EF4-FFF2-40B4-BE49-F238E27FC236}">
                <a16:creationId xmlns:a16="http://schemas.microsoft.com/office/drawing/2014/main" id="{16A27655-3AB0-47C1-5E54-E3FFB4306CCE}"/>
              </a:ext>
            </a:extLst>
          </p:cNvPr>
          <p:cNvSpPr txBox="1"/>
          <p:nvPr/>
        </p:nvSpPr>
        <p:spPr>
          <a:xfrm>
            <a:off x="1161404" y="2485657"/>
            <a:ext cx="6958739" cy="3816429"/>
          </a:xfrm>
          <a:prstGeom prst="rect">
            <a:avLst/>
          </a:prstGeom>
          <a:noFill/>
        </p:spPr>
        <p:txBody>
          <a:bodyPr wrap="square" rtlCol="0">
            <a:spAutoFit/>
          </a:bodyPr>
          <a:lstStyle/>
          <a:p>
            <a:r>
              <a:rPr lang="zh-CN" altLang="en-US" sz="3200" dirty="0"/>
              <a:t>（</a:t>
            </a:r>
            <a:r>
              <a:rPr lang="en-US" altLang="zh-CN" sz="3200" dirty="0"/>
              <a:t>1</a:t>
            </a:r>
            <a:r>
              <a:rPr lang="zh-CN" altLang="en-US" sz="3200" dirty="0"/>
              <a:t>）岩浆（不可踩踏）</a:t>
            </a:r>
            <a:endParaRPr lang="en-US" altLang="zh-CN" sz="3200" dirty="0"/>
          </a:p>
          <a:p>
            <a:endParaRPr lang="en-US" altLang="zh-CN" sz="3200" dirty="0"/>
          </a:p>
          <a:p>
            <a:r>
              <a:rPr lang="zh-CN" altLang="en-US" sz="3200" dirty="0"/>
              <a:t>（</a:t>
            </a:r>
            <a:r>
              <a:rPr lang="en-US" altLang="zh-CN" sz="3200" dirty="0"/>
              <a:t>2</a:t>
            </a:r>
            <a:r>
              <a:rPr lang="zh-CN" altLang="en-US" sz="3200" dirty="0"/>
              <a:t>）利用之前在水星球获得的道具可以将岩浆冷却形成道路</a:t>
            </a:r>
            <a:endParaRPr lang="en-US" altLang="zh-CN" sz="3200" dirty="0"/>
          </a:p>
          <a:p>
            <a:endParaRPr lang="en-US" altLang="zh-CN" sz="3200" dirty="0"/>
          </a:p>
          <a:p>
            <a:r>
              <a:rPr lang="zh-CN" altLang="en-US" sz="3200" dirty="0"/>
              <a:t>（</a:t>
            </a:r>
            <a:r>
              <a:rPr lang="en-US" altLang="zh-CN" sz="3200" dirty="0"/>
              <a:t>3</a:t>
            </a:r>
            <a:r>
              <a:rPr lang="zh-CN" altLang="en-US" sz="3200" dirty="0"/>
              <a:t>）来到火山口可以进入解锁隐藏关卡</a:t>
            </a:r>
            <a:endParaRPr lang="en-US" altLang="zh-CN" sz="3200" dirty="0"/>
          </a:p>
          <a:p>
            <a:endParaRPr lang="zh-CN" altLang="en-US" dirty="0"/>
          </a:p>
        </p:txBody>
      </p:sp>
    </p:spTree>
    <p:custDataLst>
      <p:tags r:id="rId1"/>
    </p:custDataLst>
    <p:extLst>
      <p:ext uri="{BB962C8B-B14F-4D97-AF65-F5344CB8AC3E}">
        <p14:creationId xmlns:p14="http://schemas.microsoft.com/office/powerpoint/2010/main" val="2018610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313840" y="879395"/>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grpSp>
        <p:nvGrpSpPr>
          <p:cNvPr id="21" name="组合 20"/>
          <p:cNvGrpSpPr/>
          <p:nvPr/>
        </p:nvGrpSpPr>
        <p:grpSpPr>
          <a:xfrm>
            <a:off x="798307" y="149543"/>
            <a:ext cx="3277747" cy="707944"/>
            <a:chOff x="10611" y="1756"/>
            <a:chExt cx="5926" cy="1784"/>
          </a:xfrm>
        </p:grpSpPr>
        <p:sp>
          <p:nvSpPr>
            <p:cNvPr id="32" name="稻壳夜秋https://www.docer.com/works?userid=555357443"/>
            <p:cNvSpPr txBox="1"/>
            <p:nvPr/>
          </p:nvSpPr>
          <p:spPr>
            <a:xfrm>
              <a:off x="10816" y="1756"/>
              <a:ext cx="5721" cy="1784"/>
            </a:xfrm>
            <a:prstGeom prst="rect">
              <a:avLst/>
            </a:prstGeom>
            <a:noFill/>
          </p:spPr>
          <p:txBody>
            <a:bodyPr wrap="square" rtlCol="0">
              <a:spAutoFit/>
            </a:bodyPr>
            <a:lstStyle/>
            <a:p>
              <a:r>
                <a:rPr lang="zh-CN" altLang="en-US" sz="4000" dirty="0">
                  <a:solidFill>
                    <a:schemeClr val="bg1"/>
                  </a:solidFill>
                </a:rPr>
                <a:t>关卡分类</a:t>
              </a:r>
              <a:endParaRPr lang="zh-CN" altLang="en-US" sz="4000" dirty="0">
                <a:solidFill>
                  <a:schemeClr val="bg1"/>
                </a:solidFill>
                <a:latin typeface="HarmonyOS Sans SC Medium" charset="-122"/>
                <a:ea typeface="HarmonyOS Sans SC Medium" charset="-122"/>
                <a:cs typeface="HarmonyOS Sans SC Medium" charset="-122"/>
                <a:sym typeface="+mn-ea"/>
              </a:endParaRP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530676BA-F575-F013-31CE-E3514BB4D03F}"/>
              </a:ext>
            </a:extLst>
          </p:cNvPr>
          <p:cNvSpPr txBox="1"/>
          <p:nvPr/>
        </p:nvSpPr>
        <p:spPr>
          <a:xfrm>
            <a:off x="911695" y="1642316"/>
            <a:ext cx="10031977" cy="584775"/>
          </a:xfrm>
          <a:prstGeom prst="rect">
            <a:avLst/>
          </a:prstGeom>
          <a:noFill/>
        </p:spPr>
        <p:txBody>
          <a:bodyPr wrap="square">
            <a:spAutoFit/>
          </a:bodyPr>
          <a:lstStyle/>
          <a:p>
            <a:pPr algn="ctr"/>
            <a:r>
              <a:rPr lang="zh-CN" altLang="en-US" sz="3200" dirty="0">
                <a:solidFill>
                  <a:srgbClr val="00B050"/>
                </a:solidFill>
              </a:rPr>
              <a:t>森林星</a:t>
            </a:r>
            <a:endParaRPr lang="en-US" altLang="zh-CN" sz="3200" dirty="0">
              <a:solidFill>
                <a:srgbClr val="00B050"/>
              </a:solidFill>
            </a:endParaRPr>
          </a:p>
        </p:txBody>
      </p:sp>
      <p:sp>
        <p:nvSpPr>
          <p:cNvPr id="7" name="文本框 6">
            <a:extLst>
              <a:ext uri="{FF2B5EF4-FFF2-40B4-BE49-F238E27FC236}">
                <a16:creationId xmlns:a16="http://schemas.microsoft.com/office/drawing/2014/main" id="{16A27655-3AB0-47C1-5E54-E3FFB4306CCE}"/>
              </a:ext>
            </a:extLst>
          </p:cNvPr>
          <p:cNvSpPr txBox="1"/>
          <p:nvPr/>
        </p:nvSpPr>
        <p:spPr>
          <a:xfrm>
            <a:off x="1161404" y="2485657"/>
            <a:ext cx="6958739" cy="3046988"/>
          </a:xfrm>
          <a:prstGeom prst="rect">
            <a:avLst/>
          </a:prstGeom>
          <a:noFill/>
        </p:spPr>
        <p:txBody>
          <a:bodyPr wrap="square" rtlCol="0">
            <a:spAutoFit/>
          </a:bodyPr>
          <a:lstStyle/>
          <a:p>
            <a:r>
              <a:rPr lang="zh-CN" altLang="en-US" sz="3200" dirty="0"/>
              <a:t>（</a:t>
            </a:r>
            <a:r>
              <a:rPr lang="en-US" altLang="zh-CN" sz="3200" dirty="0"/>
              <a:t>1</a:t>
            </a:r>
            <a:r>
              <a:rPr lang="zh-CN" altLang="en-US" sz="3200" dirty="0"/>
              <a:t>）藤蔓（可以通过藤蔓向高处低处移动）</a:t>
            </a:r>
            <a:endParaRPr lang="en-US" altLang="zh-CN" sz="3200" dirty="0"/>
          </a:p>
          <a:p>
            <a:endParaRPr lang="en-US" altLang="zh-CN" sz="3200" dirty="0"/>
          </a:p>
          <a:p>
            <a:r>
              <a:rPr lang="zh-CN" altLang="en-US" sz="3200" dirty="0"/>
              <a:t>（</a:t>
            </a:r>
            <a:r>
              <a:rPr lang="en-US" altLang="zh-CN" sz="3200" dirty="0"/>
              <a:t>2</a:t>
            </a:r>
            <a:r>
              <a:rPr lang="zh-CN" altLang="en-US" sz="3200" dirty="0"/>
              <a:t>）沼泽（接触会使主角减速）</a:t>
            </a:r>
            <a:endParaRPr lang="en-US" altLang="zh-CN" sz="3200" dirty="0"/>
          </a:p>
          <a:p>
            <a:endParaRPr lang="en-US" altLang="zh-CN" sz="3200" dirty="0"/>
          </a:p>
          <a:p>
            <a:r>
              <a:rPr lang="zh-CN" altLang="en-US" sz="3200" dirty="0"/>
              <a:t>（</a:t>
            </a:r>
            <a:r>
              <a:rPr lang="en-US" altLang="zh-CN" sz="3200" dirty="0"/>
              <a:t>3</a:t>
            </a:r>
            <a:r>
              <a:rPr lang="zh-CN" altLang="en-US" sz="3200" dirty="0"/>
              <a:t>）特殊道具（各种</a:t>
            </a:r>
            <a:r>
              <a:rPr lang="en-US" altLang="zh-CN" sz="3200" dirty="0"/>
              <a:t>buff</a:t>
            </a:r>
            <a:r>
              <a:rPr lang="zh-CN" altLang="en-US" sz="3200" dirty="0"/>
              <a:t>果子）</a:t>
            </a:r>
            <a:endParaRPr lang="zh-CN" altLang="en-US" dirty="0"/>
          </a:p>
        </p:txBody>
      </p:sp>
      <p:pic>
        <p:nvPicPr>
          <p:cNvPr id="5" name="图片 4" descr="电脑萤幕的截图&#10;&#10;描述已自动生成">
            <a:extLst>
              <a:ext uri="{FF2B5EF4-FFF2-40B4-BE49-F238E27FC236}">
                <a16:creationId xmlns:a16="http://schemas.microsoft.com/office/drawing/2014/main" id="{69670231-18BC-9337-85EF-84D39D4C61C7}"/>
              </a:ext>
            </a:extLst>
          </p:cNvPr>
          <p:cNvPicPr>
            <a:picLocks noChangeAspect="1"/>
          </p:cNvPicPr>
          <p:nvPr/>
        </p:nvPicPr>
        <p:blipFill rotWithShape="1">
          <a:blip r:embed="rId5">
            <a:extLst>
              <a:ext uri="{28A0092B-C50C-407E-A947-70E740481C1C}">
                <a14:useLocalDpi xmlns:a14="http://schemas.microsoft.com/office/drawing/2010/main" val="0"/>
              </a:ext>
            </a:extLst>
          </a:blip>
          <a:srcRect l="45985" t="48514" r="46820" b="38206"/>
          <a:stretch/>
        </p:blipFill>
        <p:spPr>
          <a:xfrm>
            <a:off x="8967707" y="2872415"/>
            <a:ext cx="2386296" cy="2358869"/>
          </a:xfrm>
          <a:prstGeom prst="rect">
            <a:avLst/>
          </a:prstGeom>
        </p:spPr>
      </p:pic>
    </p:spTree>
    <p:custDataLst>
      <p:tags r:id="rId1"/>
    </p:custDataLst>
    <p:extLst>
      <p:ext uri="{BB962C8B-B14F-4D97-AF65-F5344CB8AC3E}">
        <p14:creationId xmlns:p14="http://schemas.microsoft.com/office/powerpoint/2010/main" val="34825725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313840" y="879395"/>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HarmonyOS Sans SC Medium" charset="-122"/>
            </a:endParaRPr>
          </a:p>
        </p:txBody>
      </p:sp>
      <p:grpSp>
        <p:nvGrpSpPr>
          <p:cNvPr id="21" name="组合 20"/>
          <p:cNvGrpSpPr/>
          <p:nvPr/>
        </p:nvGrpSpPr>
        <p:grpSpPr>
          <a:xfrm>
            <a:off x="798307" y="149543"/>
            <a:ext cx="3277747" cy="707944"/>
            <a:chOff x="10611" y="1756"/>
            <a:chExt cx="5926" cy="1784"/>
          </a:xfrm>
        </p:grpSpPr>
        <p:sp>
          <p:nvSpPr>
            <p:cNvPr id="32" name="稻壳夜秋https://www.docer.com/works?userid=555357443"/>
            <p:cNvSpPr txBox="1"/>
            <p:nvPr/>
          </p:nvSpPr>
          <p:spPr>
            <a:xfrm>
              <a:off x="10816" y="1756"/>
              <a:ext cx="5721" cy="1784"/>
            </a:xfrm>
            <a:prstGeom prst="rect">
              <a:avLst/>
            </a:prstGeom>
            <a:noFill/>
          </p:spPr>
          <p:txBody>
            <a:bodyPr wrap="square" rtlCol="0">
              <a:spAutoFit/>
            </a:bodyPr>
            <a:lstStyle/>
            <a:p>
              <a:r>
                <a:rPr lang="zh-CN" altLang="en-US" sz="4000" dirty="0">
                  <a:solidFill>
                    <a:schemeClr val="bg1"/>
                  </a:solidFill>
                </a:rPr>
                <a:t>关卡分类</a:t>
              </a:r>
              <a:endParaRPr lang="zh-CN" altLang="en-US" sz="4000" dirty="0">
                <a:solidFill>
                  <a:schemeClr val="bg1"/>
                </a:solidFill>
                <a:latin typeface="HarmonyOS Sans SC Medium" charset="-122"/>
                <a:ea typeface="HarmonyOS Sans SC Medium" charset="-122"/>
                <a:cs typeface="HarmonyOS Sans SC Medium" charset="-122"/>
                <a:sym typeface="+mn-ea"/>
              </a:endParaRPr>
            </a:p>
          </p:txBody>
        </p:sp>
        <p:sp>
          <p:nvSpPr>
            <p:cNvPr id="33" name="稻壳夜秋https://www.docer.com/works?userid=555357443"/>
            <p:cNvSpPr txBox="1"/>
            <p:nvPr/>
          </p:nvSpPr>
          <p:spPr>
            <a:xfrm>
              <a:off x="10611" y="2328"/>
              <a:ext cx="4280" cy="434"/>
            </a:xfrm>
            <a:prstGeom prst="rect">
              <a:avLst/>
            </a:prstGeom>
            <a:noFill/>
          </p:spPr>
          <p:txBody>
            <a:bodyPr wrap="square" rtlCol="0">
              <a:spAutoFit/>
            </a:bodyPr>
            <a:lstStyle/>
            <a:p>
              <a:endParaRPr lang="zh-CN" altLang="en-US" sz="1200" dirty="0">
                <a:solidFill>
                  <a:schemeClr val="bg1"/>
                </a:solidFill>
                <a:latin typeface="HarmonyOS Sans SC Medium" charset="-122"/>
                <a:ea typeface="HarmonyOS Sans SC Medium" charset="-122"/>
                <a:cs typeface="HarmonyOS Sans SC Medium" charset="-122"/>
                <a:sym typeface="+mn-ea"/>
              </a:endParaRPr>
            </a:p>
          </p:txBody>
        </p:sp>
      </p:gr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530676BA-F575-F013-31CE-E3514BB4D03F}"/>
              </a:ext>
            </a:extLst>
          </p:cNvPr>
          <p:cNvSpPr txBox="1"/>
          <p:nvPr/>
        </p:nvSpPr>
        <p:spPr>
          <a:xfrm>
            <a:off x="911695" y="1642316"/>
            <a:ext cx="10031977" cy="584775"/>
          </a:xfrm>
          <a:prstGeom prst="rect">
            <a:avLst/>
          </a:prstGeom>
          <a:noFill/>
        </p:spPr>
        <p:txBody>
          <a:bodyPr wrap="square">
            <a:spAutoFit/>
          </a:bodyPr>
          <a:lstStyle/>
          <a:p>
            <a:pPr algn="ctr"/>
            <a:r>
              <a:rPr lang="zh-CN" altLang="en-US" sz="3200" dirty="0">
                <a:solidFill>
                  <a:schemeClr val="accent1">
                    <a:lumMod val="75000"/>
                  </a:schemeClr>
                </a:solidFill>
              </a:rPr>
              <a:t> 冰晶星</a:t>
            </a:r>
            <a:endParaRPr lang="en-US" altLang="zh-CN" sz="3200" dirty="0">
              <a:solidFill>
                <a:schemeClr val="accent1">
                  <a:lumMod val="75000"/>
                </a:schemeClr>
              </a:solidFill>
            </a:endParaRPr>
          </a:p>
        </p:txBody>
      </p:sp>
      <p:sp>
        <p:nvSpPr>
          <p:cNvPr id="7" name="文本框 6">
            <a:extLst>
              <a:ext uri="{FF2B5EF4-FFF2-40B4-BE49-F238E27FC236}">
                <a16:creationId xmlns:a16="http://schemas.microsoft.com/office/drawing/2014/main" id="{16A27655-3AB0-47C1-5E54-E3FFB4306CCE}"/>
              </a:ext>
            </a:extLst>
          </p:cNvPr>
          <p:cNvSpPr txBox="1"/>
          <p:nvPr/>
        </p:nvSpPr>
        <p:spPr>
          <a:xfrm>
            <a:off x="1161404" y="2485657"/>
            <a:ext cx="6958739" cy="3539430"/>
          </a:xfrm>
          <a:prstGeom prst="rect">
            <a:avLst/>
          </a:prstGeom>
          <a:noFill/>
        </p:spPr>
        <p:txBody>
          <a:bodyPr wrap="square" rtlCol="0">
            <a:spAutoFit/>
          </a:bodyPr>
          <a:lstStyle/>
          <a:p>
            <a:r>
              <a:rPr lang="zh-CN" altLang="en-US" sz="3200" dirty="0"/>
              <a:t>（</a:t>
            </a:r>
            <a:r>
              <a:rPr lang="en-US" altLang="zh-CN" sz="3200" dirty="0"/>
              <a:t>1</a:t>
            </a:r>
            <a:r>
              <a:rPr lang="zh-CN" altLang="en-US" sz="3200" dirty="0"/>
              <a:t>）冰锥（可以击打下落对怪物造成伤害）</a:t>
            </a:r>
            <a:endParaRPr lang="en-US" altLang="zh-CN" sz="3200" dirty="0"/>
          </a:p>
          <a:p>
            <a:endParaRPr lang="en-US" altLang="zh-CN" sz="3200" dirty="0"/>
          </a:p>
          <a:p>
            <a:r>
              <a:rPr lang="zh-CN" altLang="en-US" sz="3200" dirty="0"/>
              <a:t>（</a:t>
            </a:r>
            <a:r>
              <a:rPr lang="en-US" altLang="zh-CN" sz="3200" dirty="0"/>
              <a:t>2</a:t>
            </a:r>
            <a:r>
              <a:rPr lang="zh-CN" altLang="en-US" sz="3200" dirty="0"/>
              <a:t>）小冰川（可以踩踏也可以用火来融化）</a:t>
            </a:r>
            <a:endParaRPr lang="en-US" altLang="zh-CN" sz="3200" dirty="0"/>
          </a:p>
          <a:p>
            <a:endParaRPr lang="en-US" altLang="zh-CN" sz="3200" dirty="0"/>
          </a:p>
          <a:p>
            <a:r>
              <a:rPr lang="zh-CN" altLang="en-US" sz="3200" dirty="0"/>
              <a:t>（</a:t>
            </a:r>
            <a:r>
              <a:rPr lang="en-US" altLang="zh-CN" sz="3200" dirty="0"/>
              <a:t>3</a:t>
            </a:r>
            <a:r>
              <a:rPr lang="zh-CN" altLang="en-US" sz="3200" dirty="0"/>
              <a:t>）冰堡（可以补充体力的安全点）</a:t>
            </a:r>
            <a:endParaRPr lang="zh-CN" altLang="en-US" dirty="0"/>
          </a:p>
        </p:txBody>
      </p:sp>
      <p:pic>
        <p:nvPicPr>
          <p:cNvPr id="6" name="图片 5" descr="图形用户界面, 应用程序, 网站&#10;&#10;描述已自动生成">
            <a:extLst>
              <a:ext uri="{FF2B5EF4-FFF2-40B4-BE49-F238E27FC236}">
                <a16:creationId xmlns:a16="http://schemas.microsoft.com/office/drawing/2014/main" id="{1AA8F27D-23B6-EDDA-DA87-6C06C5122697}"/>
              </a:ext>
            </a:extLst>
          </p:cNvPr>
          <p:cNvPicPr>
            <a:picLocks noChangeAspect="1"/>
          </p:cNvPicPr>
          <p:nvPr/>
        </p:nvPicPr>
        <p:blipFill rotWithShape="1">
          <a:blip r:embed="rId5">
            <a:extLst>
              <a:ext uri="{28A0092B-C50C-407E-A947-70E740481C1C}">
                <a14:useLocalDpi xmlns:a14="http://schemas.microsoft.com/office/drawing/2010/main" val="0"/>
              </a:ext>
            </a:extLst>
          </a:blip>
          <a:srcRect l="42475" t="47780" r="42602" b="27210"/>
          <a:stretch/>
        </p:blipFill>
        <p:spPr>
          <a:xfrm>
            <a:off x="8764110" y="2734290"/>
            <a:ext cx="2518657" cy="2260764"/>
          </a:xfrm>
          <a:prstGeom prst="rect">
            <a:avLst/>
          </a:prstGeom>
        </p:spPr>
      </p:pic>
    </p:spTree>
    <p:custDataLst>
      <p:tags r:id="rId1"/>
    </p:custDataLst>
    <p:extLst>
      <p:ext uri="{BB962C8B-B14F-4D97-AF65-F5344CB8AC3E}">
        <p14:creationId xmlns:p14="http://schemas.microsoft.com/office/powerpoint/2010/main" val="31770562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3"/>
          <p:cNvPicPr>
            <a:picLocks noChangeAspect="1"/>
          </p:cNvPicPr>
          <p:nvPr/>
        </p:nvPicPr>
        <p:blipFill>
          <a:blip r:embed="rId4"/>
          <a:stretch>
            <a:fillRect/>
          </a:stretch>
        </p:blipFill>
        <p:spPr>
          <a:xfrm>
            <a:off x="0" y="0"/>
            <a:ext cx="12192000" cy="6858000"/>
          </a:xfrm>
          <a:prstGeom prst="rect">
            <a:avLst/>
          </a:prstGeom>
        </p:spPr>
      </p:pic>
      <p:sp>
        <p:nvSpPr>
          <p:cNvPr id="12" name="椭圆 11"/>
          <p:cNvSpPr/>
          <p:nvPr/>
        </p:nvSpPr>
        <p:spPr>
          <a:xfrm>
            <a:off x="5731510" y="1124585"/>
            <a:ext cx="1219200" cy="1219200"/>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32" name="稻壳夜秋https://www.docer.com/works?userid=555357443"/>
          <p:cNvSpPr txBox="1"/>
          <p:nvPr/>
        </p:nvSpPr>
        <p:spPr>
          <a:xfrm>
            <a:off x="4798060" y="2585720"/>
            <a:ext cx="3315335" cy="706755"/>
          </a:xfrm>
          <a:prstGeom prst="rect">
            <a:avLst/>
          </a:prstGeom>
          <a:noFill/>
        </p:spPr>
        <p:txBody>
          <a:bodyPr wrap="square" rtlCol="0">
            <a:spAutoFit/>
          </a:bodyPr>
          <a:lstStyle/>
          <a:p>
            <a:r>
              <a:rPr lang="zh-CN" altLang="en-US" sz="4000">
                <a:solidFill>
                  <a:schemeClr val="bg1"/>
                </a:solidFill>
                <a:latin typeface="HarmonyOS Sans SC Medium" charset="-122"/>
                <a:ea typeface="HarmonyOS Sans SC Medium" charset="-122"/>
                <a:cs typeface="HarmonyOS Sans SC Medium" charset="-122"/>
                <a:sym typeface="+mn-ea"/>
              </a:rPr>
              <a:t>输入您的标题</a:t>
            </a:r>
          </a:p>
        </p:txBody>
      </p:sp>
      <p:sp>
        <p:nvSpPr>
          <p:cNvPr id="4" name="文本框 3"/>
          <p:cNvSpPr txBox="1"/>
          <p:nvPr/>
        </p:nvSpPr>
        <p:spPr>
          <a:xfrm>
            <a:off x="4232275" y="3848735"/>
            <a:ext cx="4217035" cy="829945"/>
          </a:xfrm>
          <a:prstGeom prst="rect">
            <a:avLst/>
          </a:prstGeom>
          <a:noFill/>
        </p:spPr>
        <p:txBody>
          <a:bodyPr wrap="square" rtlCol="0" anchor="t">
            <a:spAutoFit/>
          </a:bodyPr>
          <a:lstStyle/>
          <a:p>
            <a:pPr algn="ctr">
              <a:lnSpc>
                <a:spcPct val="160000"/>
              </a:lnSpc>
            </a:pPr>
            <a:r>
              <a:rPr lang="en-US" altLang="zh-CN" sz="1000" dirty="0">
                <a:solidFill>
                  <a:schemeClr val="bg1"/>
                </a:solidFill>
                <a:latin typeface="HarmonyOS Sans SC Medium" charset="-122"/>
                <a:ea typeface="HarmonyOS Sans SC Medium" charset="-122"/>
                <a:cs typeface="HarmonyOS Sans SC Medium" charset="-122"/>
                <a:sym typeface="HarmonyOS Sans SC Medium" charset="-122"/>
              </a:rPr>
              <a:t>Where the skies are blue to see you once again, my love Over seas and coast to coast To find a place i love the mostWhere the fields are green to see you once again my love.</a:t>
            </a:r>
          </a:p>
        </p:txBody>
      </p:sp>
      <p:sp>
        <p:nvSpPr>
          <p:cNvPr id="33" name="稻壳夜秋https://www.docer.com/works?userid=555357443"/>
          <p:cNvSpPr txBox="1"/>
          <p:nvPr/>
        </p:nvSpPr>
        <p:spPr>
          <a:xfrm>
            <a:off x="4888230" y="3369310"/>
            <a:ext cx="3434715" cy="544195"/>
          </a:xfrm>
          <a:prstGeom prst="rect">
            <a:avLst/>
          </a:prstGeom>
          <a:noFill/>
        </p:spPr>
        <p:txBody>
          <a:bodyPr wrap="square" rtlCol="0">
            <a:noAutofit/>
          </a:bodyPr>
          <a:lstStyle/>
          <a:p>
            <a:r>
              <a:rPr lang="zh-CN" altLang="en-US" sz="1400">
                <a:solidFill>
                  <a:schemeClr val="bg1"/>
                </a:solidFill>
                <a:latin typeface="HarmonyOS Sans SC Medium" charset="-122"/>
                <a:ea typeface="HarmonyOS Sans SC Medium" charset="-122"/>
                <a:cs typeface="HarmonyOS Sans SC Medium" charset="-122"/>
                <a:sym typeface="+mn-ea"/>
              </a:rPr>
              <a:t>An empty street An empty house</a:t>
            </a:r>
          </a:p>
        </p:txBody>
      </p:sp>
      <p:sp>
        <p:nvSpPr>
          <p:cNvPr id="5" name="稻壳夜秋https://www.docer.com/works?userid=555357443"/>
          <p:cNvSpPr txBox="1"/>
          <p:nvPr/>
        </p:nvSpPr>
        <p:spPr>
          <a:xfrm>
            <a:off x="5746115" y="1185545"/>
            <a:ext cx="1266825" cy="1106805"/>
          </a:xfrm>
          <a:prstGeom prst="rect">
            <a:avLst/>
          </a:prstGeom>
          <a:noFill/>
        </p:spPr>
        <p:txBody>
          <a:bodyPr wrap="square" rtlCol="0">
            <a:spAutoFit/>
          </a:bodyPr>
          <a:lstStyle/>
          <a:p>
            <a:r>
              <a:rPr lang="en-US" altLang="zh-CN" sz="6600">
                <a:solidFill>
                  <a:srgbClr val="471C34"/>
                </a:solidFill>
                <a:latin typeface="HarmonyOS Sans SC Medium" charset="-122"/>
                <a:ea typeface="HarmonyOS Sans SC Medium" charset="-122"/>
                <a:cs typeface="HarmonyOS Sans SC Medium" charset="-122"/>
                <a:sym typeface="+mn-ea"/>
              </a:rPr>
              <a:t>04</a:t>
            </a:r>
          </a:p>
        </p:txBody>
      </p:sp>
      <p:cxnSp>
        <p:nvCxnSpPr>
          <p:cNvPr id="3" name="直接连接符 2"/>
          <p:cNvCxnSpPr/>
          <p:nvPr/>
        </p:nvCxnSpPr>
        <p:spPr>
          <a:xfrm>
            <a:off x="4836160" y="3308985"/>
            <a:ext cx="3135630"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3"/>
          <p:cNvPicPr>
            <a:picLocks noChangeAspect="1"/>
          </p:cNvPicPr>
          <p:nvPr/>
        </p:nvPicPr>
        <p:blipFill>
          <a:blip r:embed="rId4"/>
          <a:stretch>
            <a:fillRect/>
          </a:stretch>
        </p:blipFill>
        <p:spPr>
          <a:xfrm>
            <a:off x="0" y="0"/>
            <a:ext cx="12192000" cy="6858000"/>
          </a:xfrm>
          <a:prstGeom prst="rect">
            <a:avLst/>
          </a:prstGeom>
        </p:spPr>
      </p:pic>
      <p:sp>
        <p:nvSpPr>
          <p:cNvPr id="12" name="椭圆 11"/>
          <p:cNvSpPr/>
          <p:nvPr/>
        </p:nvSpPr>
        <p:spPr>
          <a:xfrm>
            <a:off x="5731510" y="1124585"/>
            <a:ext cx="1219200" cy="1219200"/>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32" name="稻壳夜秋https://www.docer.com/works?userid=555357443"/>
          <p:cNvSpPr txBox="1"/>
          <p:nvPr/>
        </p:nvSpPr>
        <p:spPr>
          <a:xfrm>
            <a:off x="4798060" y="2585720"/>
            <a:ext cx="3315335" cy="861774"/>
          </a:xfrm>
          <a:prstGeom prst="rect">
            <a:avLst/>
          </a:prstGeom>
          <a:noFill/>
        </p:spPr>
        <p:txBody>
          <a:bodyPr wrap="square" rtlCol="0">
            <a:spAutoFit/>
          </a:bodyPr>
          <a:lstStyle/>
          <a:p>
            <a:pPr algn="ctr"/>
            <a:r>
              <a:rPr lang="zh-CN" altLang="en-US" sz="5000" dirty="0">
                <a:solidFill>
                  <a:schemeClr val="bg1"/>
                </a:solidFill>
                <a:latin typeface="HarmonyOS Sans SC Medium" charset="-122"/>
                <a:ea typeface="HarmonyOS Sans SC Medium" charset="-122"/>
                <a:cs typeface="HarmonyOS Sans SC Medium" charset="-122"/>
                <a:sym typeface="+mn-ea"/>
              </a:rPr>
              <a:t>简介</a:t>
            </a:r>
          </a:p>
        </p:txBody>
      </p:sp>
      <p:sp>
        <p:nvSpPr>
          <p:cNvPr id="33" name="稻壳夜秋https://www.docer.com/works?userid=555357443"/>
          <p:cNvSpPr txBox="1"/>
          <p:nvPr/>
        </p:nvSpPr>
        <p:spPr>
          <a:xfrm>
            <a:off x="4836160" y="3376017"/>
            <a:ext cx="3434715" cy="544195"/>
          </a:xfrm>
          <a:prstGeom prst="rect">
            <a:avLst/>
          </a:prstGeom>
          <a:noFill/>
        </p:spPr>
        <p:txBody>
          <a:bodyPr wrap="square" rtlCol="0">
            <a:noAutofit/>
          </a:bodyPr>
          <a:lstStyle/>
          <a:p>
            <a:pPr algn="ctr"/>
            <a:r>
              <a:rPr lang="en-US" altLang="zh-CN" sz="1400" dirty="0">
                <a:solidFill>
                  <a:schemeClr val="bg1"/>
                </a:solidFill>
                <a:latin typeface="HarmonyOS Sans SC Medium" charset="-122"/>
                <a:ea typeface="HarmonyOS Sans SC Medium" charset="-122"/>
                <a:cs typeface="HarmonyOS Sans SC Medium" charset="-122"/>
                <a:sym typeface="+mn-ea"/>
              </a:rPr>
              <a:t>Introduction</a:t>
            </a:r>
            <a:endParaRPr lang="zh-CN" altLang="en-US" sz="1400" dirty="0">
              <a:solidFill>
                <a:schemeClr val="bg1"/>
              </a:solidFill>
              <a:latin typeface="HarmonyOS Sans SC Medium" charset="-122"/>
              <a:ea typeface="HarmonyOS Sans SC Medium" charset="-122"/>
              <a:cs typeface="HarmonyOS Sans SC Medium" charset="-122"/>
              <a:sym typeface="+mn-ea"/>
            </a:endParaRPr>
          </a:p>
        </p:txBody>
      </p:sp>
      <p:sp>
        <p:nvSpPr>
          <p:cNvPr id="5" name="稻壳夜秋https://www.docer.com/works?userid=555357443"/>
          <p:cNvSpPr txBox="1"/>
          <p:nvPr/>
        </p:nvSpPr>
        <p:spPr>
          <a:xfrm>
            <a:off x="5771515" y="1185545"/>
            <a:ext cx="1266825" cy="1106805"/>
          </a:xfrm>
          <a:prstGeom prst="rect">
            <a:avLst/>
          </a:prstGeom>
          <a:noFill/>
        </p:spPr>
        <p:txBody>
          <a:bodyPr wrap="square" rtlCol="0">
            <a:spAutoFit/>
          </a:bodyPr>
          <a:lstStyle/>
          <a:p>
            <a:r>
              <a:rPr lang="en-US" altLang="zh-CN" sz="6600">
                <a:solidFill>
                  <a:srgbClr val="471C34"/>
                </a:solidFill>
                <a:latin typeface="HarmonyOS Sans SC Medium" charset="-122"/>
                <a:ea typeface="HarmonyOS Sans SC Medium" charset="-122"/>
                <a:cs typeface="HarmonyOS Sans SC Medium" charset="-122"/>
                <a:sym typeface="+mn-ea"/>
              </a:rPr>
              <a:t>01</a:t>
            </a:r>
          </a:p>
        </p:txBody>
      </p:sp>
      <p:cxnSp>
        <p:nvCxnSpPr>
          <p:cNvPr id="3" name="直接连接符 2"/>
          <p:cNvCxnSpPr/>
          <p:nvPr/>
        </p:nvCxnSpPr>
        <p:spPr>
          <a:xfrm>
            <a:off x="4836160" y="3308985"/>
            <a:ext cx="3135630"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a:off x="0" y="0"/>
            <a:ext cx="12192000" cy="6858000"/>
          </a:xfrm>
          <a:prstGeom prst="rect">
            <a:avLst/>
          </a:prstGeom>
        </p:spPr>
      </p:pic>
      <p:sp>
        <p:nvSpPr>
          <p:cNvPr id="3" name="文本框 2"/>
          <p:cNvSpPr txBox="1"/>
          <p:nvPr/>
        </p:nvSpPr>
        <p:spPr>
          <a:xfrm>
            <a:off x="6158865" y="1645920"/>
            <a:ext cx="5174615" cy="1322070"/>
          </a:xfrm>
          <a:prstGeom prst="rect">
            <a:avLst/>
          </a:prstGeom>
          <a:noFill/>
        </p:spPr>
        <p:txBody>
          <a:bodyPr wrap="square" rtlCol="0">
            <a:spAutoFit/>
          </a:bodyPr>
          <a:lstStyle/>
          <a:p>
            <a:pPr algn="dist"/>
            <a:r>
              <a:rPr lang="zh-CN" altLang="en-US" sz="8000">
                <a:solidFill>
                  <a:schemeClr val="accent4">
                    <a:lumMod val="20000"/>
                    <a:lumOff val="80000"/>
                  </a:schemeClr>
                </a:solidFill>
                <a:latin typeface="思源宋体 CN Heavy" charset="-122"/>
                <a:ea typeface="思源宋体 CN Heavy" charset="-122"/>
                <a:cs typeface="HarmonyOS Sans SC Medium" charset="-122"/>
              </a:rPr>
              <a:t>感谢观看</a:t>
            </a:r>
          </a:p>
        </p:txBody>
      </p:sp>
      <p:sp>
        <p:nvSpPr>
          <p:cNvPr id="8" name="文本框 7"/>
          <p:cNvSpPr txBox="1"/>
          <p:nvPr/>
        </p:nvSpPr>
        <p:spPr>
          <a:xfrm>
            <a:off x="6256655" y="3150870"/>
            <a:ext cx="6119495" cy="460375"/>
          </a:xfrm>
          <a:prstGeom prst="rect">
            <a:avLst/>
          </a:prstGeom>
          <a:noFill/>
        </p:spPr>
        <p:txBody>
          <a:bodyPr wrap="square" rtlCol="0">
            <a:spAutoFit/>
          </a:bodyPr>
          <a:lstStyle/>
          <a:p>
            <a:r>
              <a:rPr sz="2400" cap="all">
                <a:solidFill>
                  <a:schemeClr val="bg1"/>
                </a:solidFill>
                <a:uFillTx/>
                <a:latin typeface="HarmonyOS Sans SC Medium" charset="-122"/>
                <a:ea typeface="HarmonyOS Sans SC Medium" charset="-122"/>
                <a:cs typeface="HarmonyOS Sans SC Medium" charset="-122"/>
              </a:rPr>
              <a:t>Electronic computer games ppt</a:t>
            </a:r>
          </a:p>
        </p:txBody>
      </p:sp>
      <p:sp>
        <p:nvSpPr>
          <p:cNvPr id="8206" name="TextBox 11"/>
          <p:cNvSpPr/>
          <p:nvPr/>
        </p:nvSpPr>
        <p:spPr>
          <a:xfrm>
            <a:off x="6292215" y="3653155"/>
            <a:ext cx="5520690" cy="1031875"/>
          </a:xfrm>
          <a:prstGeom prst="rect">
            <a:avLst/>
          </a:prstGeom>
          <a:noFill/>
          <a:ln w="9525">
            <a:noFill/>
          </a:ln>
        </p:spPr>
        <p:txBody>
          <a:bodyPr wrap="square">
            <a:spAutoFit/>
          </a:bodyPr>
          <a:lstStyle/>
          <a:p>
            <a:pPr algn="l">
              <a:lnSpc>
                <a:spcPct val="170000"/>
              </a:lnSpc>
              <a:buClr>
                <a:srgbClr val="E36C09"/>
              </a:buClr>
            </a:pPr>
            <a:r>
              <a:rPr lang="en-US" altLang="zh-CN" sz="1200" dirty="0">
                <a:solidFill>
                  <a:schemeClr val="bg1"/>
                </a:solidFill>
                <a:latin typeface="HarmonyOS Sans SC Medium" charset="-122"/>
                <a:cs typeface="HarmonyOS Sans SC Medium" charset="-122"/>
                <a:sym typeface="HarmonyOS Sans SC Medium" charset="-122"/>
              </a:rPr>
              <a:t>Where the skies are blue to see you once again, my love Over seas and coast to coast To find a place i love the mostWhere the fields are green to see you once again my love.</a:t>
            </a:r>
            <a:endParaRPr lang="en-US" altLang="zh-CN" sz="1200" dirty="0">
              <a:solidFill>
                <a:schemeClr val="bg1"/>
              </a:solidFill>
              <a:latin typeface="HarmonyOS Sans SC Medium" charset="-122"/>
              <a:ea typeface="HarmonyOS Sans SC Medium" charset="-122"/>
              <a:cs typeface="HarmonyOS Sans SC Medium" charset="-122"/>
              <a:sym typeface="HarmonyOS Sans SC Medium" charset="-122"/>
            </a:endParaRPr>
          </a:p>
        </p:txBody>
      </p:sp>
      <p:sp>
        <p:nvSpPr>
          <p:cNvPr id="10" name="圆角矩形 9"/>
          <p:cNvSpPr/>
          <p:nvPr/>
        </p:nvSpPr>
        <p:spPr>
          <a:xfrm>
            <a:off x="6417945" y="5022215"/>
            <a:ext cx="1939290" cy="420370"/>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rgbClr val="2A1D26"/>
                </a:solidFill>
                <a:latin typeface="HarmonyOS Sans SC Medium" charset="-122"/>
                <a:ea typeface="HarmonyOS Sans SC Medium" charset="-122"/>
                <a:cs typeface="HarmonyOS Sans SC Medium" charset="-122"/>
                <a:sym typeface="+mn-ea"/>
              </a:rPr>
              <a:t>汇报人</a:t>
            </a:r>
            <a:r>
              <a:rPr lang="en-US" altLang="zh-CN">
                <a:solidFill>
                  <a:srgbClr val="2A1D26"/>
                </a:solidFill>
                <a:latin typeface="HarmonyOS Sans SC Medium" charset="-122"/>
                <a:ea typeface="HarmonyOS Sans SC Medium" charset="-122"/>
                <a:cs typeface="HarmonyOS Sans SC Medium" charset="-122"/>
                <a:sym typeface="+mn-ea"/>
              </a:rPr>
              <a:t>:</a:t>
            </a:r>
            <a:r>
              <a:rPr lang="zh-CN" altLang="en-US">
                <a:solidFill>
                  <a:srgbClr val="2A1D26"/>
                </a:solidFill>
                <a:latin typeface="HarmonyOS Sans SC Medium" charset="-122"/>
                <a:ea typeface="HarmonyOS Sans SC Medium" charset="-122"/>
                <a:cs typeface="HarmonyOS Sans SC Medium" charset="-122"/>
                <a:sym typeface="+mn-ea"/>
              </a:rPr>
              <a:t>稻小壳</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文档介绍</a:t>
            </a:r>
          </a:p>
        </p:txBody>
      </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29" name="稻壳夜秋https://www.docer.com/works?userid=555357443"/>
          <p:cNvSpPr txBox="1"/>
          <p:nvPr/>
        </p:nvSpPr>
        <p:spPr>
          <a:xfrm>
            <a:off x="211455" y="17145"/>
            <a:ext cx="477520" cy="706755"/>
          </a:xfrm>
          <a:prstGeom prst="rect">
            <a:avLst/>
          </a:prstGeom>
          <a:noFill/>
        </p:spPr>
        <p:txBody>
          <a:bodyPr wrap="none" rtlCol="0">
            <a:spAutoFit/>
          </a:bodyPr>
          <a:lstStyle/>
          <a:p>
            <a:r>
              <a:rPr lang="en-US" altLang="zh-CN" sz="4000">
                <a:solidFill>
                  <a:schemeClr val="bg1"/>
                </a:solidFill>
                <a:latin typeface="HarmonyOS Sans SC Medium" charset="-122"/>
                <a:ea typeface="HarmonyOS Sans SC Medium" charset="-122"/>
                <a:cs typeface="HarmonyOS Sans SC Medium" charset="-122"/>
              </a:rPr>
              <a:t>1</a:t>
            </a:r>
          </a:p>
        </p:txBody>
      </p:sp>
      <p:sp>
        <p:nvSpPr>
          <p:cNvPr id="6" name="文本框 5"/>
          <p:cNvSpPr txBox="1"/>
          <p:nvPr/>
        </p:nvSpPr>
        <p:spPr>
          <a:xfrm>
            <a:off x="7140575" y="1977390"/>
            <a:ext cx="4025265" cy="521970"/>
          </a:xfrm>
          <a:prstGeom prst="rect">
            <a:avLst/>
          </a:prstGeom>
          <a:noFill/>
        </p:spPr>
        <p:txBody>
          <a:bodyPr wrap="square" rtlCol="0">
            <a:spAutoFit/>
          </a:bodyPr>
          <a:lstStyle/>
          <a:p>
            <a:r>
              <a:rPr lang="zh-CN" altLang="en-US" sz="2800" dirty="0">
                <a:latin typeface="HarmonyOS Sans SC Medium" charset="-122"/>
                <a:ea typeface="HarmonyOS Sans SC Medium" charset="-122"/>
                <a:cs typeface="HarmonyOS Sans SC Medium" charset="-122"/>
              </a:rPr>
              <a:t>文档介绍</a:t>
            </a:r>
            <a:endParaRPr lang="zh-CN" altLang="en-US" sz="2800" dirty="0">
              <a:solidFill>
                <a:schemeClr val="tx1"/>
              </a:solidFill>
              <a:latin typeface="HarmonyOS Sans SC Medium" charset="-122"/>
              <a:ea typeface="HarmonyOS Sans SC Medium" charset="-122"/>
              <a:cs typeface="HarmonyOS Sans SC Medium" charset="-122"/>
            </a:endParaRPr>
          </a:p>
        </p:txBody>
      </p:sp>
      <p:sp>
        <p:nvSpPr>
          <p:cNvPr id="7" name="TextBox 11"/>
          <p:cNvSpPr/>
          <p:nvPr/>
        </p:nvSpPr>
        <p:spPr>
          <a:xfrm>
            <a:off x="6640830" y="3132736"/>
            <a:ext cx="4399915" cy="1788310"/>
          </a:xfrm>
          <a:prstGeom prst="rect">
            <a:avLst/>
          </a:prstGeom>
          <a:noFill/>
          <a:ln w="9525">
            <a:noFill/>
          </a:ln>
        </p:spPr>
        <p:txBody>
          <a:bodyPr wrap="square">
            <a:spAutoFit/>
          </a:bodyPr>
          <a:lstStyle/>
          <a:p>
            <a:pPr marL="266700" algn="just">
              <a:lnSpc>
                <a:spcPct val="125000"/>
              </a:lnSpc>
            </a:pPr>
            <a:r>
              <a:rPr lang="zh-CN" altLang="zh-CN" sz="1800" kern="100" dirty="0">
                <a:solidFill>
                  <a:srgbClr val="374151"/>
                </a:solidFill>
                <a:effectLst/>
                <a:latin typeface="Segoe UI" panose="020B0502040204020203" pitchFamily="34" charset="0"/>
                <a:ea typeface="宋体" panose="02010600030101010101" pitchFamily="2" charset="-122"/>
                <a:cs typeface="Segoe UI" panose="020B0502040204020203" pitchFamily="34" charset="0"/>
              </a:rPr>
              <a:t>本文档是一份关于游戏</a:t>
            </a:r>
            <a:r>
              <a:rPr lang="en-US" altLang="zh-CN" sz="1800" kern="100" dirty="0">
                <a:solidFill>
                  <a:srgbClr val="374151"/>
                </a:solidFill>
                <a:effectLst/>
                <a:latin typeface="Segoe UI" panose="020B0502040204020203" pitchFamily="34" charset="0"/>
                <a:ea typeface="宋体" panose="02010600030101010101" pitchFamily="2" charset="-122"/>
              </a:rPr>
              <a:t>“Eric”</a:t>
            </a:r>
            <a:r>
              <a:rPr lang="zh-CN" altLang="zh-CN" sz="1800" kern="100" dirty="0">
                <a:solidFill>
                  <a:srgbClr val="374151"/>
                </a:solidFill>
                <a:effectLst/>
                <a:latin typeface="Segoe UI" panose="020B0502040204020203" pitchFamily="34" charset="0"/>
                <a:ea typeface="宋体" panose="02010600030101010101" pitchFamily="2" charset="-122"/>
                <a:cs typeface="Segoe UI" panose="020B0502040204020203" pitchFamily="34" charset="0"/>
              </a:rPr>
              <a:t>的规格说明书，旨在详细描述游戏的各项特征、机制、操作、角色、物品等方面的设计要求，以便于游戏制作团队进行开发和测试。</a:t>
            </a:r>
            <a:endParaRPr lang="zh-CN" altLang="zh-CN" sz="1800" kern="100" dirty="0">
              <a:effectLst/>
              <a:latin typeface="Times New Roman" panose="02020603050405020304" pitchFamily="18" charset="0"/>
              <a:ea typeface="宋体" panose="02010600030101010101" pitchFamily="2" charset="-122"/>
            </a:endParaRPr>
          </a:p>
        </p:txBody>
      </p:sp>
      <p:sp>
        <p:nvSpPr>
          <p:cNvPr id="8" name="矩形 7"/>
          <p:cNvSpPr/>
          <p:nvPr/>
        </p:nvSpPr>
        <p:spPr>
          <a:xfrm>
            <a:off x="6640830" y="2687320"/>
            <a:ext cx="4789805" cy="288671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HarmonyOS Sans SC Medium" charset="-122"/>
              <a:ea typeface="HarmonyOS Sans SC Medium" charset="-122"/>
              <a:cs typeface="HarmonyOS Sans SC Medium" charset="-122"/>
            </a:endParaRPr>
          </a:p>
        </p:txBody>
      </p:sp>
      <p:pic>
        <p:nvPicPr>
          <p:cNvPr id="10" name="图片 9" descr="图形用户界面, 文本, 应用程序&#10;&#10;描述已自动生成">
            <a:extLst>
              <a:ext uri="{FF2B5EF4-FFF2-40B4-BE49-F238E27FC236}">
                <a16:creationId xmlns:a16="http://schemas.microsoft.com/office/drawing/2014/main" id="{07C5BCCB-63EA-836E-9E94-B979850CFF79}"/>
              </a:ext>
            </a:extLst>
          </p:cNvPr>
          <p:cNvPicPr>
            <a:picLocks noChangeAspect="1"/>
          </p:cNvPicPr>
          <p:nvPr/>
        </p:nvPicPr>
        <p:blipFill rotWithShape="1">
          <a:blip r:embed="rId5">
            <a:extLst>
              <a:ext uri="{28A0092B-C50C-407E-A947-70E740481C1C}">
                <a14:useLocalDpi xmlns:a14="http://schemas.microsoft.com/office/drawing/2010/main" val="0"/>
              </a:ext>
            </a:extLst>
          </a:blip>
          <a:srcRect l="31075" t="31721" r="25018" b="4459"/>
          <a:stretch/>
        </p:blipFill>
        <p:spPr>
          <a:xfrm>
            <a:off x="778379" y="1553210"/>
            <a:ext cx="5812418" cy="4525010"/>
          </a:xfrm>
          <a:prstGeom prst="rect">
            <a:avLst/>
          </a:prstGeom>
        </p:spPr>
      </p:pic>
      <p:sp>
        <p:nvSpPr>
          <p:cNvPr id="5" name="TextBox 11">
            <a:extLst>
              <a:ext uri="{FF2B5EF4-FFF2-40B4-BE49-F238E27FC236}">
                <a16:creationId xmlns:a16="http://schemas.microsoft.com/office/drawing/2014/main" id="{AEA864AF-9459-A7F5-8DF8-2B109C3A20CB}"/>
              </a:ext>
            </a:extLst>
          </p:cNvPr>
          <p:cNvSpPr/>
          <p:nvPr/>
        </p:nvSpPr>
        <p:spPr>
          <a:xfrm>
            <a:off x="382944" y="3943146"/>
            <a:ext cx="5467350" cy="1671355"/>
          </a:xfrm>
          <a:prstGeom prst="rect">
            <a:avLst/>
          </a:prstGeom>
          <a:noFill/>
          <a:ln w="9525">
            <a:noFill/>
          </a:ln>
        </p:spPr>
        <p:txBody>
          <a:bodyPr wrap="square">
            <a:spAutoFit/>
          </a:bodyPr>
          <a:lstStyle/>
          <a:p>
            <a:pPr>
              <a:lnSpc>
                <a:spcPct val="150000"/>
              </a:lnSpc>
            </a:pPr>
            <a:r>
              <a:rPr lang="zh-CN" altLang="en-US" sz="1400" dirty="0">
                <a:solidFill>
                  <a:srgbClr val="000000"/>
                </a:solidFill>
                <a:latin typeface="HarmonyOS Sans SC Medium" charset="-122"/>
                <a:ea typeface="HarmonyOS Sans SC Medium" charset="-122"/>
                <a:cs typeface="HarmonyOS Sans SC Medium" charset="-122"/>
                <a:sym typeface="HarmonyOS Sans SC Medium" charset="-122"/>
              </a:rPr>
              <a:t>背景：随着游戏产业的快速发展，越来越多的人开始关注游戏的品质和内容。作为一款</a:t>
            </a:r>
            <a:r>
              <a:rPr lang="en-US" altLang="zh-CN" sz="1400" dirty="0">
                <a:solidFill>
                  <a:srgbClr val="000000"/>
                </a:solidFill>
                <a:latin typeface="HarmonyOS Sans SC Medium" charset="-122"/>
                <a:ea typeface="HarmonyOS Sans SC Medium" charset="-122"/>
                <a:cs typeface="HarmonyOS Sans SC Medium" charset="-122"/>
                <a:sym typeface="HarmonyOS Sans SC Medium" charset="-122"/>
              </a:rPr>
              <a:t>2D</a:t>
            </a:r>
            <a:r>
              <a:rPr lang="zh-CN" altLang="en-US" sz="1400" dirty="0">
                <a:solidFill>
                  <a:srgbClr val="000000"/>
                </a:solidFill>
                <a:latin typeface="HarmonyOS Sans SC Medium" charset="-122"/>
                <a:ea typeface="HarmonyOS Sans SC Medium" charset="-122"/>
                <a:cs typeface="HarmonyOS Sans SC Medium" charset="-122"/>
                <a:sym typeface="HarmonyOS Sans SC Medium" charset="-122"/>
              </a:rPr>
              <a:t>闯关游戏，“</a:t>
            </a:r>
            <a:r>
              <a:rPr lang="en-US" altLang="zh-CN" sz="1400" dirty="0">
                <a:solidFill>
                  <a:srgbClr val="000000"/>
                </a:solidFill>
                <a:latin typeface="HarmonyOS Sans SC Medium" charset="-122"/>
                <a:ea typeface="HarmonyOS Sans SC Medium" charset="-122"/>
                <a:cs typeface="HarmonyOS Sans SC Medium" charset="-122"/>
                <a:sym typeface="HarmonyOS Sans SC Medium" charset="-122"/>
              </a:rPr>
              <a:t>Eric”</a:t>
            </a:r>
            <a:r>
              <a:rPr lang="zh-CN" altLang="en-US" sz="1400" dirty="0">
                <a:solidFill>
                  <a:srgbClr val="000000"/>
                </a:solidFill>
                <a:latin typeface="HarmonyOS Sans SC Medium" charset="-122"/>
                <a:ea typeface="HarmonyOS Sans SC Medium" charset="-122"/>
                <a:cs typeface="HarmonyOS Sans SC Medium" charset="-122"/>
                <a:sym typeface="HarmonyOS Sans SC Medium" charset="-122"/>
              </a:rPr>
              <a:t>将融合战斗、跑酷、解密等多种元素，给玩家带来全新的游戏体验。本游戏的制作目标是打造一个偏休闲、但有一定操作难度的游戏，让玩家在轻松愉悦的游戏氛围中挑战自我</a:t>
            </a: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lvl="0" indent="-342900" algn="just">
              <a:lnSpc>
                <a:spcPct val="125000"/>
              </a:lnSpc>
              <a:buFont typeface="+mj-lt"/>
              <a:buAutoNum type="arabicPeriod"/>
            </a:pPr>
            <a:r>
              <a:rPr lang="zh-CN" altLang="zh-CN" sz="1800" kern="100" dirty="0">
                <a:solidFill>
                  <a:schemeClr val="tx1"/>
                </a:solidFill>
                <a:effectLst/>
                <a:latin typeface="Times New Roman" panose="02020603050405020304" pitchFamily="18" charset="0"/>
                <a:ea typeface="宋体" panose="02010600030101010101" pitchFamily="2" charset="-122"/>
              </a:rPr>
              <a:t>横板</a:t>
            </a:r>
            <a:r>
              <a:rPr lang="en-US" altLang="zh-CN" sz="1800" kern="100" dirty="0">
                <a:solidFill>
                  <a:schemeClr val="tx1"/>
                </a:solidFill>
                <a:effectLst/>
                <a:latin typeface="Times New Roman" panose="02020603050405020304" pitchFamily="18" charset="0"/>
                <a:ea typeface="宋体" panose="02010600030101010101" pitchFamily="2" charset="-122"/>
              </a:rPr>
              <a:t>2D</a:t>
            </a:r>
            <a:r>
              <a:rPr lang="zh-CN" altLang="zh-CN" sz="1800" kern="100" dirty="0">
                <a:solidFill>
                  <a:schemeClr val="tx1"/>
                </a:solidFill>
                <a:effectLst/>
                <a:latin typeface="Times New Roman" panose="02020603050405020304" pitchFamily="18" charset="0"/>
                <a:ea typeface="宋体" panose="02010600030101010101" pitchFamily="2" charset="-122"/>
              </a:rPr>
              <a:t>闯关游戏：指游戏中的场景和角色是以</a:t>
            </a:r>
            <a:r>
              <a:rPr lang="en-US" altLang="zh-CN" sz="1800" kern="100" dirty="0">
                <a:solidFill>
                  <a:schemeClr val="tx1"/>
                </a:solidFill>
                <a:effectLst/>
                <a:latin typeface="Times New Roman" panose="02020603050405020304" pitchFamily="18" charset="0"/>
                <a:ea typeface="宋体" panose="02010600030101010101" pitchFamily="2" charset="-122"/>
              </a:rPr>
              <a:t>2D</a:t>
            </a:r>
            <a:r>
              <a:rPr lang="zh-CN" altLang="zh-CN" sz="1800" kern="100" dirty="0">
                <a:solidFill>
                  <a:schemeClr val="tx1"/>
                </a:solidFill>
                <a:effectLst/>
                <a:latin typeface="Times New Roman" panose="02020603050405020304" pitchFamily="18" charset="0"/>
                <a:ea typeface="宋体" panose="02010600030101010101" pitchFamily="2" charset="-122"/>
              </a:rPr>
              <a:t>平面方式呈现的，玩家需要通过闯关来完成游戏任务。</a:t>
            </a:r>
          </a:p>
          <a:p>
            <a:pPr marL="342900" lvl="0" indent="-342900" algn="just">
              <a:lnSpc>
                <a:spcPct val="125000"/>
              </a:lnSpc>
              <a:buFont typeface="+mj-lt"/>
              <a:buAutoNum type="arabicPeriod"/>
            </a:pPr>
            <a:r>
              <a:rPr lang="zh-CN" altLang="zh-CN" sz="1800" kern="100" dirty="0">
                <a:solidFill>
                  <a:schemeClr val="tx1"/>
                </a:solidFill>
                <a:effectLst/>
                <a:latin typeface="Times New Roman" panose="02020603050405020304" pitchFamily="18" charset="0"/>
                <a:ea typeface="宋体" panose="02010600030101010101" pitchFamily="2" charset="-122"/>
              </a:rPr>
              <a:t>生命值：角色或敌人的生命值，代表他们还能承受多少攻击。</a:t>
            </a:r>
          </a:p>
          <a:p>
            <a:pPr marL="342900" lvl="0" indent="-342900" algn="just">
              <a:lnSpc>
                <a:spcPct val="125000"/>
              </a:lnSpc>
              <a:buFont typeface="+mj-lt"/>
              <a:buAutoNum type="arabicPeriod"/>
            </a:pPr>
            <a:r>
              <a:rPr lang="zh-CN" altLang="zh-CN" sz="1800" kern="100" dirty="0">
                <a:solidFill>
                  <a:schemeClr val="tx1"/>
                </a:solidFill>
                <a:effectLst/>
                <a:latin typeface="Times New Roman" panose="02020603050405020304" pitchFamily="18" charset="0"/>
                <a:ea typeface="宋体" panose="02010600030101010101" pitchFamily="2" charset="-122"/>
              </a:rPr>
              <a:t>魔法值：角色或敌人的魔法值，代表他们还能使用多少技能。</a:t>
            </a:r>
          </a:p>
          <a:p>
            <a:pPr marL="342900" lvl="0" indent="-342900" algn="just">
              <a:lnSpc>
                <a:spcPct val="125000"/>
              </a:lnSpc>
              <a:buFont typeface="+mj-lt"/>
              <a:buAutoNum type="arabicPeriod"/>
            </a:pPr>
            <a:r>
              <a:rPr lang="zh-CN" altLang="zh-CN" sz="1800" kern="100" dirty="0">
                <a:solidFill>
                  <a:schemeClr val="tx1"/>
                </a:solidFill>
                <a:effectLst/>
                <a:latin typeface="Times New Roman" panose="02020603050405020304" pitchFamily="18" charset="0"/>
                <a:ea typeface="宋体" panose="02010600030101010101" pitchFamily="2" charset="-122"/>
              </a:rPr>
              <a:t>跑酷：一种游戏模式，玩家需要在场景中奔跑、跳跃、攀爬等，通过特定的关卡。</a:t>
            </a:r>
          </a:p>
          <a:p>
            <a:pPr marL="342900" lvl="0" indent="-342900" algn="just">
              <a:lnSpc>
                <a:spcPct val="125000"/>
              </a:lnSpc>
              <a:buFont typeface="+mj-lt"/>
              <a:buAutoNum type="arabicPeriod"/>
            </a:pPr>
            <a:r>
              <a:rPr lang="zh-CN" altLang="zh-CN" sz="1800" kern="100" dirty="0">
                <a:solidFill>
                  <a:schemeClr val="tx1"/>
                </a:solidFill>
                <a:effectLst/>
                <a:latin typeface="Times New Roman" panose="02020603050405020304" pitchFamily="18" charset="0"/>
                <a:ea typeface="宋体" panose="02010600030101010101" pitchFamily="2" charset="-122"/>
              </a:rPr>
              <a:t>解密：一种游戏模式，玩家需要通过破解密码、解开谜题等方式来完成游戏任务。</a:t>
            </a:r>
          </a:p>
          <a:p>
            <a:pPr marL="342900" lvl="0" indent="-342900" algn="just">
              <a:lnSpc>
                <a:spcPct val="125000"/>
              </a:lnSpc>
              <a:buFont typeface="+mj-lt"/>
              <a:buAutoNum type="arabicPeriod"/>
            </a:pPr>
            <a:r>
              <a:rPr lang="zh-CN" altLang="zh-CN" sz="1800" kern="100" dirty="0">
                <a:solidFill>
                  <a:schemeClr val="tx1"/>
                </a:solidFill>
                <a:effectLst/>
                <a:latin typeface="Times New Roman" panose="02020603050405020304" pitchFamily="18" charset="0"/>
                <a:ea typeface="宋体" panose="02010600030101010101" pitchFamily="2" charset="-122"/>
              </a:rPr>
              <a:t>迭代：指对游戏中的装备和道具进行升级、强化、改进等操作，以提升其属性和效果。</a:t>
            </a:r>
          </a:p>
          <a:p>
            <a:pPr marL="342900" lvl="0" indent="-342900" algn="just">
              <a:lnSpc>
                <a:spcPct val="125000"/>
              </a:lnSpc>
              <a:buFont typeface="+mj-lt"/>
              <a:buAutoNum type="arabicPeriod"/>
            </a:pPr>
            <a:r>
              <a:rPr lang="zh-CN" altLang="zh-CN" sz="1800" kern="100" dirty="0">
                <a:solidFill>
                  <a:schemeClr val="tx1"/>
                </a:solidFill>
                <a:effectLst/>
                <a:latin typeface="Times New Roman" panose="02020603050405020304" pitchFamily="18" charset="0"/>
                <a:ea typeface="宋体" panose="02010600030101010101" pitchFamily="2" charset="-122"/>
              </a:rPr>
              <a:t>附魔：指对游戏中的装备和道具进行魔法增强，以提升其属性和效果。</a:t>
            </a:r>
          </a:p>
          <a:p>
            <a:pPr marL="342900" lvl="0" indent="-342900" algn="just">
              <a:lnSpc>
                <a:spcPct val="125000"/>
              </a:lnSpc>
              <a:buFont typeface="+mj-lt"/>
              <a:buAutoNum type="arabicPeriod"/>
            </a:pPr>
            <a:r>
              <a:rPr lang="zh-CN" altLang="zh-CN" sz="1800" kern="100" dirty="0">
                <a:solidFill>
                  <a:schemeClr val="tx1"/>
                </a:solidFill>
                <a:effectLst/>
                <a:latin typeface="Times New Roman" panose="02020603050405020304" pitchFamily="18" charset="0"/>
                <a:ea typeface="宋体" panose="02010600030101010101" pitchFamily="2" charset="-122"/>
              </a:rPr>
              <a:t>战利品：游戏中敌人掉落的物品，通常是金币、道具等。</a:t>
            </a:r>
          </a:p>
          <a:p>
            <a:pPr algn="ctr"/>
            <a:endParaRPr lang="zh-CN" altLang="en-US" dirty="0">
              <a:solidFill>
                <a:schemeClr val="tx1"/>
              </a:solidFill>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相关术语</a:t>
            </a:r>
          </a:p>
        </p:txBody>
      </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29" name="稻壳夜秋https://www.docer.com/works?userid=555357443"/>
          <p:cNvSpPr txBox="1"/>
          <p:nvPr/>
        </p:nvSpPr>
        <p:spPr>
          <a:xfrm>
            <a:off x="211455" y="17145"/>
            <a:ext cx="482824" cy="707886"/>
          </a:xfrm>
          <a:prstGeom prst="rect">
            <a:avLst/>
          </a:prstGeom>
          <a:noFill/>
        </p:spPr>
        <p:txBody>
          <a:bodyPr wrap="none" rtlCol="0">
            <a:spAutoFit/>
          </a:bodyPr>
          <a:lstStyle/>
          <a:p>
            <a:r>
              <a:rPr lang="en-US" altLang="zh-CN" sz="4000" dirty="0">
                <a:solidFill>
                  <a:schemeClr val="bg1"/>
                </a:solidFill>
                <a:latin typeface="HarmonyOS Sans SC Medium" charset="-122"/>
                <a:ea typeface="HarmonyOS Sans SC Medium" charset="-122"/>
                <a:cs typeface="HarmonyOS Sans SC Medium" charset="-122"/>
              </a:rPr>
              <a:t>2</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3"/>
          <p:cNvPicPr>
            <a:picLocks noChangeAspect="1"/>
          </p:cNvPicPr>
          <p:nvPr/>
        </p:nvPicPr>
        <p:blipFill>
          <a:blip r:embed="rId4"/>
          <a:stretch>
            <a:fillRect/>
          </a:stretch>
        </p:blipFill>
        <p:spPr>
          <a:xfrm>
            <a:off x="0" y="0"/>
            <a:ext cx="12192000" cy="6858000"/>
          </a:xfrm>
          <a:prstGeom prst="rect">
            <a:avLst/>
          </a:prstGeom>
        </p:spPr>
      </p:pic>
      <p:sp>
        <p:nvSpPr>
          <p:cNvPr id="12" name="椭圆 11"/>
          <p:cNvSpPr/>
          <p:nvPr/>
        </p:nvSpPr>
        <p:spPr>
          <a:xfrm>
            <a:off x="5731510" y="1124585"/>
            <a:ext cx="1219200" cy="1219200"/>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32" name="稻壳夜秋https://www.docer.com/works?userid=555357443"/>
          <p:cNvSpPr txBox="1"/>
          <p:nvPr/>
        </p:nvSpPr>
        <p:spPr>
          <a:xfrm>
            <a:off x="4798060" y="2585720"/>
            <a:ext cx="3315335" cy="706755"/>
          </a:xfrm>
          <a:prstGeom prst="rect">
            <a:avLst/>
          </a:prstGeom>
          <a:noFill/>
        </p:spPr>
        <p:txBody>
          <a:bodyPr wrap="square" rtlCol="0">
            <a:spAutoFit/>
          </a:bodyPr>
          <a:lstStyle/>
          <a:p>
            <a:pPr algn="ctr"/>
            <a:r>
              <a:rPr lang="zh-CN" altLang="en-US" sz="4000" dirty="0">
                <a:solidFill>
                  <a:schemeClr val="bg1"/>
                </a:solidFill>
                <a:latin typeface="HarmonyOS Sans SC Medium" charset="-122"/>
                <a:ea typeface="HarmonyOS Sans SC Medium" charset="-122"/>
                <a:cs typeface="HarmonyOS Sans SC Medium" charset="-122"/>
                <a:sym typeface="+mn-ea"/>
              </a:rPr>
              <a:t>策划案</a:t>
            </a:r>
          </a:p>
        </p:txBody>
      </p:sp>
      <p:sp>
        <p:nvSpPr>
          <p:cNvPr id="33" name="稻壳夜秋https://www.docer.com/works?userid=555357443"/>
          <p:cNvSpPr txBox="1"/>
          <p:nvPr/>
        </p:nvSpPr>
        <p:spPr>
          <a:xfrm>
            <a:off x="4888230" y="3369310"/>
            <a:ext cx="3434715" cy="544195"/>
          </a:xfrm>
          <a:prstGeom prst="rect">
            <a:avLst/>
          </a:prstGeom>
          <a:noFill/>
        </p:spPr>
        <p:txBody>
          <a:bodyPr wrap="square" rtlCol="0">
            <a:noAutofit/>
          </a:bodyPr>
          <a:lstStyle/>
          <a:p>
            <a:pPr algn="ctr"/>
            <a:r>
              <a:rPr lang="en-US" altLang="zh-CN" sz="1400" dirty="0">
                <a:solidFill>
                  <a:schemeClr val="bg1"/>
                </a:solidFill>
                <a:latin typeface="HarmonyOS Sans SC Medium" charset="-122"/>
                <a:ea typeface="HarmonyOS Sans SC Medium" charset="-122"/>
                <a:cs typeface="HarmonyOS Sans SC Medium" charset="-122"/>
                <a:sym typeface="+mn-ea"/>
              </a:rPr>
              <a:t>Planning</a:t>
            </a:r>
            <a:r>
              <a:rPr lang="zh-CN" altLang="en-US" sz="1400" dirty="0">
                <a:solidFill>
                  <a:schemeClr val="bg1"/>
                </a:solidFill>
                <a:latin typeface="HarmonyOS Sans SC Medium" charset="-122"/>
                <a:ea typeface="HarmonyOS Sans SC Medium" charset="-122"/>
                <a:cs typeface="HarmonyOS Sans SC Medium" charset="-122"/>
                <a:sym typeface="+mn-ea"/>
              </a:rPr>
              <a:t> </a:t>
            </a:r>
            <a:r>
              <a:rPr lang="en-US" altLang="zh-CN" sz="1400" dirty="0">
                <a:solidFill>
                  <a:schemeClr val="bg1"/>
                </a:solidFill>
                <a:latin typeface="HarmonyOS Sans SC Medium" charset="-122"/>
                <a:ea typeface="HarmonyOS Sans SC Medium" charset="-122"/>
                <a:cs typeface="HarmonyOS Sans SC Medium" charset="-122"/>
                <a:sym typeface="+mn-ea"/>
              </a:rPr>
              <a:t>Case</a:t>
            </a:r>
            <a:endParaRPr lang="zh-CN" altLang="en-US" sz="1400" dirty="0">
              <a:solidFill>
                <a:schemeClr val="bg1"/>
              </a:solidFill>
              <a:latin typeface="HarmonyOS Sans SC Medium" charset="-122"/>
              <a:ea typeface="HarmonyOS Sans SC Medium" charset="-122"/>
              <a:cs typeface="HarmonyOS Sans SC Medium" charset="-122"/>
              <a:sym typeface="+mn-ea"/>
            </a:endParaRPr>
          </a:p>
        </p:txBody>
      </p:sp>
      <p:sp>
        <p:nvSpPr>
          <p:cNvPr id="5" name="稻壳夜秋https://www.docer.com/works?userid=555357443"/>
          <p:cNvSpPr txBox="1"/>
          <p:nvPr/>
        </p:nvSpPr>
        <p:spPr>
          <a:xfrm>
            <a:off x="5746115" y="1185545"/>
            <a:ext cx="1266825" cy="1106805"/>
          </a:xfrm>
          <a:prstGeom prst="rect">
            <a:avLst/>
          </a:prstGeom>
          <a:noFill/>
        </p:spPr>
        <p:txBody>
          <a:bodyPr wrap="square" rtlCol="0">
            <a:spAutoFit/>
          </a:bodyPr>
          <a:lstStyle/>
          <a:p>
            <a:r>
              <a:rPr lang="en-US" altLang="zh-CN" sz="6600">
                <a:solidFill>
                  <a:srgbClr val="471C34"/>
                </a:solidFill>
                <a:latin typeface="HarmonyOS Sans SC Medium" charset="-122"/>
                <a:ea typeface="HarmonyOS Sans SC Medium" charset="-122"/>
                <a:cs typeface="HarmonyOS Sans SC Medium" charset="-122"/>
                <a:sym typeface="+mn-ea"/>
              </a:rPr>
              <a:t>02</a:t>
            </a:r>
          </a:p>
        </p:txBody>
      </p:sp>
      <p:cxnSp>
        <p:nvCxnSpPr>
          <p:cNvPr id="3" name="直接连接符 2"/>
          <p:cNvCxnSpPr/>
          <p:nvPr/>
        </p:nvCxnSpPr>
        <p:spPr>
          <a:xfrm>
            <a:off x="4836160" y="3308985"/>
            <a:ext cx="3135630"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28600" y="90170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游戏定位</a:t>
            </a:r>
          </a:p>
        </p:txBody>
      </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8206" name="TextBox 11"/>
          <p:cNvSpPr/>
          <p:nvPr/>
        </p:nvSpPr>
        <p:spPr>
          <a:xfrm>
            <a:off x="2008187" y="2572229"/>
            <a:ext cx="8579485" cy="2117246"/>
          </a:xfrm>
          <a:prstGeom prst="rect">
            <a:avLst/>
          </a:prstGeom>
          <a:noFill/>
          <a:ln w="9525">
            <a:noFill/>
          </a:ln>
        </p:spPr>
        <p:txBody>
          <a:bodyPr wrap="square">
            <a:spAutoFit/>
          </a:bodyPr>
          <a:lstStyle/>
          <a:p>
            <a:pPr algn="ctr">
              <a:lnSpc>
                <a:spcPct val="170000"/>
              </a:lnSpc>
            </a:pPr>
            <a:r>
              <a:rPr lang="en-US" altLang="zh-CN" sz="2000" dirty="0">
                <a:solidFill>
                  <a:srgbClr val="000000"/>
                </a:solidFill>
                <a:latin typeface="HarmonyOS Sans SC Medium" charset="-122"/>
                <a:ea typeface="HarmonyOS Sans SC Medium" charset="-122"/>
                <a:cs typeface="HarmonyOS Sans SC Medium" charset="-122"/>
                <a:sym typeface="HarmonyOS Sans SC Medium" charset="-122"/>
              </a:rPr>
              <a:t>Eric</a:t>
            </a:r>
            <a:r>
              <a:rPr lang="zh-CN" altLang="en-US" sz="2000" dirty="0">
                <a:solidFill>
                  <a:srgbClr val="000000"/>
                </a:solidFill>
                <a:latin typeface="HarmonyOS Sans SC Medium" charset="-122"/>
                <a:ea typeface="HarmonyOS Sans SC Medium" charset="-122"/>
                <a:cs typeface="HarmonyOS Sans SC Medium" charset="-122"/>
                <a:sym typeface="HarmonyOS Sans SC Medium" charset="-122"/>
              </a:rPr>
              <a:t>定位于偏向休闲类游戏，适合广大玩家消磨空闲时间，放松身心。但是，游戏同时也具有一定的操作难度，需要玩家进行跑酷、战斗和解密等多种操作，挑战自我。游戏在平衡轻松与挑战之间，提供了一个轻松、有趣且具有一定挑战性的游戏体验。</a:t>
            </a:r>
          </a:p>
        </p:txBody>
      </p:sp>
      <p:sp>
        <p:nvSpPr>
          <p:cNvPr id="7" name="文本框 6"/>
          <p:cNvSpPr txBox="1"/>
          <p:nvPr/>
        </p:nvSpPr>
        <p:spPr>
          <a:xfrm>
            <a:off x="5214918" y="1728470"/>
            <a:ext cx="4025265" cy="521970"/>
          </a:xfrm>
          <a:prstGeom prst="rect">
            <a:avLst/>
          </a:prstGeom>
          <a:noFill/>
        </p:spPr>
        <p:txBody>
          <a:bodyPr wrap="square" rtlCol="0">
            <a:spAutoFit/>
          </a:bodyPr>
          <a:lstStyle/>
          <a:p>
            <a:r>
              <a:rPr lang="zh-CN" altLang="en-US" sz="2800" dirty="0">
                <a:solidFill>
                  <a:schemeClr val="tx1"/>
                </a:solidFill>
                <a:cs typeface="HarmonyOS Sans SC Medium" charset="-122"/>
              </a:rPr>
              <a:t>游戏定位</a:t>
            </a:r>
          </a:p>
        </p:txBody>
      </p:sp>
      <p:sp>
        <p:nvSpPr>
          <p:cNvPr id="5" name="椭圆 4"/>
          <p:cNvSpPr/>
          <p:nvPr/>
        </p:nvSpPr>
        <p:spPr>
          <a:xfrm>
            <a:off x="3006090" y="4715510"/>
            <a:ext cx="1041400" cy="1041400"/>
          </a:xfrm>
          <a:prstGeom prst="ellipse">
            <a:avLst/>
          </a:prstGeom>
          <a:solidFill>
            <a:srgbClr val="9429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16" name="椭圆 15"/>
          <p:cNvSpPr/>
          <p:nvPr/>
        </p:nvSpPr>
        <p:spPr>
          <a:xfrm>
            <a:off x="5780405" y="4714875"/>
            <a:ext cx="1041400" cy="1041400"/>
          </a:xfrm>
          <a:prstGeom prst="ellipse">
            <a:avLst/>
          </a:prstGeom>
          <a:solidFill>
            <a:srgbClr val="9429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17" name="椭圆 16"/>
          <p:cNvSpPr/>
          <p:nvPr/>
        </p:nvSpPr>
        <p:spPr>
          <a:xfrm>
            <a:off x="8462645" y="4711065"/>
            <a:ext cx="1041400" cy="1041400"/>
          </a:xfrm>
          <a:prstGeom prst="ellipse">
            <a:avLst/>
          </a:prstGeom>
          <a:solidFill>
            <a:srgbClr val="9429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pic>
        <p:nvPicPr>
          <p:cNvPr id="72" name="图片 71" descr="kongzhitai"/>
          <p:cNvPicPr>
            <a:picLocks noChangeAspect="1"/>
          </p:cNvPicPr>
          <p:nvPr/>
        </p:nvPicPr>
        <p:blipFill>
          <a:blip r:embed="rId5"/>
          <a:stretch>
            <a:fillRect/>
          </a:stretch>
        </p:blipFill>
        <p:spPr>
          <a:xfrm>
            <a:off x="8656320" y="4897755"/>
            <a:ext cx="676275" cy="676275"/>
          </a:xfrm>
          <a:prstGeom prst="rect">
            <a:avLst/>
          </a:prstGeom>
        </p:spPr>
      </p:pic>
      <p:pic>
        <p:nvPicPr>
          <p:cNvPr id="57" name="图片 56" descr="zijinguanliICO"/>
          <p:cNvPicPr>
            <a:picLocks noChangeAspect="1"/>
          </p:cNvPicPr>
          <p:nvPr/>
        </p:nvPicPr>
        <p:blipFill>
          <a:blip r:embed="rId6"/>
          <a:stretch>
            <a:fillRect/>
          </a:stretch>
        </p:blipFill>
        <p:spPr>
          <a:xfrm>
            <a:off x="3209290" y="4955540"/>
            <a:ext cx="685165" cy="535305"/>
          </a:xfrm>
          <a:prstGeom prst="rect">
            <a:avLst/>
          </a:prstGeom>
        </p:spPr>
      </p:pic>
      <p:pic>
        <p:nvPicPr>
          <p:cNvPr id="76" name="图片 75" descr="zhizao_1"/>
          <p:cNvPicPr>
            <a:picLocks noChangeAspect="1"/>
          </p:cNvPicPr>
          <p:nvPr/>
        </p:nvPicPr>
        <p:blipFill>
          <a:blip r:embed="rId7"/>
          <a:stretch>
            <a:fillRect/>
          </a:stretch>
        </p:blipFill>
        <p:spPr>
          <a:xfrm>
            <a:off x="5934075" y="4859020"/>
            <a:ext cx="727710" cy="727710"/>
          </a:xfrm>
          <a:prstGeom prst="rect">
            <a:avLst/>
          </a:prstGeom>
        </p:spPr>
      </p:pic>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11455" y="90551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游戏特征</a:t>
            </a:r>
          </a:p>
        </p:txBody>
      </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914400" y="1897805"/>
            <a:ext cx="10476901" cy="3672800"/>
          </a:xfrm>
          <a:prstGeom prst="rect">
            <a:avLst/>
          </a:prstGeom>
          <a:noFill/>
        </p:spPr>
        <p:txBody>
          <a:bodyPr wrap="square" rtlCol="0" anchor="t">
            <a:spAutoFit/>
          </a:bodyPr>
          <a:lstStyle/>
          <a:p>
            <a:pPr indent="266700" algn="just">
              <a:lnSpc>
                <a:spcPct val="125000"/>
              </a:lnSpc>
            </a:pPr>
            <a:r>
              <a:rPr lang="en-US" altLang="zh-CN" sz="3800" kern="100" dirty="0">
                <a:effectLst/>
                <a:latin typeface="Times New Roman" panose="02020603050405020304" pitchFamily="18" charset="0"/>
                <a:ea typeface="宋体" panose="02010600030101010101" pitchFamily="2" charset="-122"/>
              </a:rPr>
              <a:t>1.</a:t>
            </a:r>
            <a:r>
              <a:rPr lang="zh-CN" altLang="zh-CN" sz="3800" kern="100" dirty="0">
                <a:effectLst/>
                <a:latin typeface="Times New Roman" panose="02020603050405020304" pitchFamily="18" charset="0"/>
                <a:ea typeface="宋体" panose="02010600030101010101" pitchFamily="2" charset="-122"/>
              </a:rPr>
              <a:t>玩法多样性：融合闯关、战斗、解谜、跑酷以</a:t>
            </a:r>
            <a:r>
              <a:rPr lang="en-US" altLang="zh-CN" sz="3800" kern="100" dirty="0">
                <a:latin typeface="Times New Roman" panose="02020603050405020304" pitchFamily="18" charset="0"/>
                <a:ea typeface="宋体" panose="02010600030101010101" pitchFamily="2" charset="-122"/>
              </a:rPr>
              <a:t>	</a:t>
            </a:r>
            <a:r>
              <a:rPr lang="zh-CN" altLang="zh-CN" sz="3800" kern="100" dirty="0">
                <a:effectLst/>
                <a:latin typeface="Times New Roman" panose="02020603050405020304" pitchFamily="18" charset="0"/>
                <a:ea typeface="宋体" panose="02010600030101010101" pitchFamily="2" charset="-122"/>
              </a:rPr>
              <a:t>及剧情，让游戏更加多元化且有趣。</a:t>
            </a:r>
          </a:p>
          <a:p>
            <a:pPr marL="266700" algn="just">
              <a:lnSpc>
                <a:spcPct val="125000"/>
              </a:lnSpc>
            </a:pPr>
            <a:r>
              <a:rPr lang="en-US" altLang="zh-CN" sz="3800" kern="100" dirty="0">
                <a:effectLst/>
                <a:latin typeface="Times New Roman" panose="02020603050405020304" pitchFamily="18" charset="0"/>
                <a:ea typeface="宋体" panose="02010600030101010101" pitchFamily="2" charset="-122"/>
              </a:rPr>
              <a:t>2.</a:t>
            </a:r>
            <a:r>
              <a:rPr lang="zh-CN" altLang="zh-CN" sz="3800" kern="100" dirty="0">
                <a:effectLst/>
                <a:latin typeface="Times New Roman" panose="02020603050405020304" pitchFamily="18" charset="0"/>
                <a:ea typeface="宋体" panose="02010600030101010101" pitchFamily="2" charset="-122"/>
              </a:rPr>
              <a:t>内容多样性：本游戏将有不同元素星球，元素</a:t>
            </a:r>
            <a:r>
              <a:rPr lang="en-US" altLang="zh-CN" sz="3800" kern="100" dirty="0">
                <a:effectLst/>
                <a:latin typeface="Times New Roman" panose="02020603050405020304" pitchFamily="18" charset="0"/>
                <a:ea typeface="宋体" panose="02010600030101010101" pitchFamily="2" charset="-122"/>
              </a:rPr>
              <a:t>	</a:t>
            </a:r>
            <a:r>
              <a:rPr lang="zh-CN" altLang="zh-CN" sz="3800" kern="100" dirty="0">
                <a:effectLst/>
                <a:latin typeface="Times New Roman" panose="02020603050405020304" pitchFamily="18" charset="0"/>
                <a:ea typeface="宋体" panose="02010600030101010101" pitchFamily="2" charset="-122"/>
              </a:rPr>
              <a:t>间可以相互配合来创造，改变，甚至破坏某</a:t>
            </a:r>
            <a:r>
              <a:rPr lang="en-US" altLang="zh-CN" sz="3800" kern="100" dirty="0">
                <a:effectLst/>
                <a:latin typeface="Times New Roman" panose="02020603050405020304" pitchFamily="18" charset="0"/>
                <a:ea typeface="宋体" panose="02010600030101010101" pitchFamily="2" charset="-122"/>
              </a:rPr>
              <a:t>	</a:t>
            </a:r>
            <a:r>
              <a:rPr lang="zh-CN" altLang="zh-CN" sz="3800" kern="100" dirty="0">
                <a:effectLst/>
                <a:latin typeface="Times New Roman" panose="02020603050405020304" pitchFamily="18" charset="0"/>
                <a:ea typeface="宋体" panose="02010600030101010101" pitchFamily="2" charset="-122"/>
              </a:rPr>
              <a:t>种元素</a:t>
            </a:r>
          </a:p>
        </p:txBody>
      </p:sp>
    </p:spTree>
    <p:custDataLst>
      <p:tags r:id="rId1"/>
    </p:custDataLst>
    <p:extLst>
      <p:ext uri="{BB962C8B-B14F-4D97-AF65-F5344CB8AC3E}">
        <p14:creationId xmlns:p14="http://schemas.microsoft.com/office/powerpoint/2010/main" val="941768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b1"/>
          <p:cNvPicPr>
            <a:picLocks noChangeAspect="1"/>
          </p:cNvPicPr>
          <p:nvPr/>
        </p:nvPicPr>
        <p:blipFill>
          <a:blip r:embed="rId4"/>
          <a:stretch>
            <a:fillRect/>
          </a:stretch>
        </p:blipFill>
        <p:spPr>
          <a:xfrm flipH="1">
            <a:off x="-635" y="0"/>
            <a:ext cx="12192000" cy="6858000"/>
          </a:xfrm>
          <a:prstGeom prst="rect">
            <a:avLst/>
          </a:prstGeom>
        </p:spPr>
      </p:pic>
      <p:sp>
        <p:nvSpPr>
          <p:cNvPr id="3" name="矩形 2"/>
          <p:cNvSpPr/>
          <p:nvPr/>
        </p:nvSpPr>
        <p:spPr>
          <a:xfrm>
            <a:off x="211455" y="905510"/>
            <a:ext cx="11772900" cy="579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32" name="稻壳夜秋https://www.docer.com/works?userid=555357443"/>
          <p:cNvSpPr txBox="1"/>
          <p:nvPr/>
        </p:nvSpPr>
        <p:spPr>
          <a:xfrm>
            <a:off x="825500" y="191135"/>
            <a:ext cx="3632835" cy="460375"/>
          </a:xfrm>
          <a:prstGeom prst="rect">
            <a:avLst/>
          </a:prstGeom>
          <a:noFill/>
        </p:spPr>
        <p:txBody>
          <a:bodyPr wrap="square" rtlCol="0">
            <a:spAutoFit/>
          </a:bodyPr>
          <a:lstStyle/>
          <a:p>
            <a:r>
              <a:rPr lang="zh-CN" altLang="en-US" sz="2400" dirty="0">
                <a:solidFill>
                  <a:schemeClr val="bg1"/>
                </a:solidFill>
                <a:latin typeface="HarmonyOS Sans SC Medium" charset="-122"/>
                <a:ea typeface="HarmonyOS Sans SC Medium" charset="-122"/>
                <a:cs typeface="HarmonyOS Sans SC Medium" charset="-122"/>
                <a:sym typeface="+mn-ea"/>
              </a:rPr>
              <a:t>游戏机制玩法</a:t>
            </a:r>
          </a:p>
        </p:txBody>
      </p:sp>
      <p:cxnSp>
        <p:nvCxnSpPr>
          <p:cNvPr id="4" name="稻壳夜秋https://www.docer.com/works?userid=555357443"/>
          <p:cNvCxnSpPr/>
          <p:nvPr/>
        </p:nvCxnSpPr>
        <p:spPr>
          <a:xfrm flipH="1">
            <a:off x="460375" y="127635"/>
            <a:ext cx="454025" cy="714375"/>
          </a:xfrm>
          <a:prstGeom prst="line">
            <a:avLst/>
          </a:prstGeom>
          <a:ln>
            <a:solidFill>
              <a:srgbClr val="FFFFFF">
                <a:alpha val="99000"/>
              </a:srgb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4256405" y="1878965"/>
            <a:ext cx="3632200" cy="3632200"/>
          </a:xfrm>
          <a:prstGeom prst="ellipse">
            <a:avLst/>
          </a:prstGeom>
          <a:blipFill rotWithShape="1">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HarmonyOS Sans SC Medium" charset="-122"/>
            </a:endParaRPr>
          </a:p>
        </p:txBody>
      </p:sp>
      <p:sp>
        <p:nvSpPr>
          <p:cNvPr id="8" name="文本框 7"/>
          <p:cNvSpPr txBox="1"/>
          <p:nvPr/>
        </p:nvSpPr>
        <p:spPr>
          <a:xfrm>
            <a:off x="2641917" y="2084736"/>
            <a:ext cx="2504207" cy="523220"/>
          </a:xfrm>
          <a:prstGeom prst="rect">
            <a:avLst/>
          </a:prstGeom>
          <a:noFill/>
        </p:spPr>
        <p:txBody>
          <a:bodyPr wrap="square" rtlCol="0" anchor="t">
            <a:spAutoFit/>
          </a:bodyPr>
          <a:lstStyle/>
          <a:p>
            <a:pPr algn="ctr"/>
            <a:r>
              <a:rPr lang="zh-CN" altLang="en-US" sz="2800" dirty="0">
                <a:solidFill>
                  <a:schemeClr val="tx1"/>
                </a:solidFill>
                <a:latin typeface="Times New Roman" panose="02020603050405020304" pitchFamily="18" charset="0"/>
                <a:cs typeface="Times New Roman" panose="02020603050405020304" pitchFamily="18" charset="0"/>
                <a:sym typeface="+mn-ea"/>
              </a:rPr>
              <a:t>战 斗</a:t>
            </a:r>
          </a:p>
        </p:txBody>
      </p:sp>
      <p:sp>
        <p:nvSpPr>
          <p:cNvPr id="10" name="文本框 9"/>
          <p:cNvSpPr txBox="1"/>
          <p:nvPr/>
        </p:nvSpPr>
        <p:spPr>
          <a:xfrm>
            <a:off x="2170428" y="4310402"/>
            <a:ext cx="2504207" cy="523220"/>
          </a:xfrm>
          <a:prstGeom prst="rect">
            <a:avLst/>
          </a:prstGeom>
          <a:noFill/>
        </p:spPr>
        <p:txBody>
          <a:bodyPr wrap="square" rtlCol="0" anchor="t">
            <a:spAutoFit/>
          </a:bodyPr>
          <a:lstStyle/>
          <a:p>
            <a:pPr algn="ctr"/>
            <a:r>
              <a:rPr lang="zh-CN" altLang="en-US" sz="2800" dirty="0">
                <a:solidFill>
                  <a:schemeClr val="tx1"/>
                </a:solidFill>
                <a:latin typeface="Times New Roman" panose="02020603050405020304" pitchFamily="18" charset="0"/>
                <a:cs typeface="Times New Roman" panose="02020603050405020304" pitchFamily="18" charset="0"/>
                <a:sym typeface="+mn-ea"/>
              </a:rPr>
              <a:t>解 谜</a:t>
            </a:r>
          </a:p>
        </p:txBody>
      </p:sp>
      <p:sp>
        <p:nvSpPr>
          <p:cNvPr id="12" name="文本框 11"/>
          <p:cNvSpPr txBox="1"/>
          <p:nvPr/>
        </p:nvSpPr>
        <p:spPr>
          <a:xfrm>
            <a:off x="7548673" y="2733408"/>
            <a:ext cx="2504207" cy="523220"/>
          </a:xfrm>
          <a:prstGeom prst="rect">
            <a:avLst/>
          </a:prstGeom>
          <a:noFill/>
        </p:spPr>
        <p:txBody>
          <a:bodyPr wrap="square" rtlCol="0" anchor="t">
            <a:spAutoFit/>
          </a:bodyPr>
          <a:lstStyle/>
          <a:p>
            <a:pPr algn="ctr"/>
            <a:r>
              <a:rPr lang="zh-CN" altLang="en-US" sz="2800" dirty="0">
                <a:latin typeface="Times New Roman" panose="02020603050405020304" pitchFamily="18" charset="0"/>
                <a:cs typeface="Times New Roman" panose="02020603050405020304" pitchFamily="18" charset="0"/>
                <a:sym typeface="+mn-ea"/>
              </a:rPr>
              <a:t>跑 酷</a:t>
            </a:r>
            <a:endParaRPr lang="zh-CN" altLang="en-US" sz="2800" dirty="0">
              <a:solidFill>
                <a:schemeClr val="tx1"/>
              </a:solidFill>
              <a:latin typeface="Times New Roman" panose="02020603050405020304" pitchFamily="18" charset="0"/>
              <a:cs typeface="Times New Roman" panose="02020603050405020304" pitchFamily="18" charset="0"/>
              <a:sym typeface="+mn-ea"/>
            </a:endParaRPr>
          </a:p>
        </p:txBody>
      </p:sp>
      <p:sp>
        <p:nvSpPr>
          <p:cNvPr id="5" name="文本框 4">
            <a:extLst>
              <a:ext uri="{FF2B5EF4-FFF2-40B4-BE49-F238E27FC236}">
                <a16:creationId xmlns:a16="http://schemas.microsoft.com/office/drawing/2014/main" id="{92BB2D7A-E281-D2BE-8F52-4A91BD4C5140}"/>
              </a:ext>
            </a:extLst>
          </p:cNvPr>
          <p:cNvSpPr txBox="1"/>
          <p:nvPr/>
        </p:nvSpPr>
        <p:spPr>
          <a:xfrm>
            <a:off x="7032449" y="5309245"/>
            <a:ext cx="2504207" cy="523220"/>
          </a:xfrm>
          <a:prstGeom prst="rect">
            <a:avLst/>
          </a:prstGeom>
          <a:noFill/>
        </p:spPr>
        <p:txBody>
          <a:bodyPr wrap="square" rtlCol="0" anchor="t">
            <a:spAutoFit/>
          </a:bodyPr>
          <a:lstStyle/>
          <a:p>
            <a:pPr algn="ctr"/>
            <a:r>
              <a:rPr lang="zh-CN" altLang="en-US" sz="2800" dirty="0">
                <a:solidFill>
                  <a:schemeClr val="tx1"/>
                </a:solidFill>
                <a:latin typeface="Times New Roman" panose="02020603050405020304" pitchFamily="18" charset="0"/>
                <a:cs typeface="Times New Roman" panose="02020603050405020304" pitchFamily="18" charset="0"/>
                <a:sym typeface="+mn-ea"/>
              </a:rPr>
              <a:t>剧 情</a:t>
            </a:r>
          </a:p>
        </p:txBody>
      </p:sp>
    </p:spTree>
    <p:custDataLst>
      <p:tags r:id="rId1"/>
    </p:custDataLst>
    <p:extLst>
      <p:ext uri="{BB962C8B-B14F-4D97-AF65-F5344CB8AC3E}">
        <p14:creationId xmlns:p14="http://schemas.microsoft.com/office/powerpoint/2010/main" val="19983161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 name="KSO_WM_SLIDE_ITEM_CNT" val="3"/>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HarmonyOS Sans SC Medium"/>
        <a:ea typeface="HarmonyOS Sans SC Medium"/>
        <a:cs typeface=""/>
      </a:majorFont>
      <a:minorFont>
        <a:latin typeface="HarmonyOS Sans SC Medium"/>
        <a:ea typeface="HarmonyOS Sans SC Medium"/>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HarmonyOS Sans SC Mediu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HarmonyOS Sans SC Medium"/>
        <a:ea typeface=""/>
        <a:cs typeface=""/>
        <a:font script="Jpan" typeface="ＭＳ Ｐゴシック"/>
        <a:font script="Hang" typeface="맑은 고딕"/>
        <a:font script="Hans" typeface="HarmonyOS Sans SC Medium"/>
        <a:font script="Hant" typeface="新細明體"/>
        <a:font script="Arab" typeface="HarmonyOS Sans SC Medium"/>
        <a:font script="Hebr" typeface="HarmonyOS Sans SC Mediu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HarmonyOS Sans SC Mediu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HarmonyOS Sans SC Mediu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HarmonyOS Sans SC Medium"/>
        <a:ea typeface=""/>
        <a:cs typeface=""/>
        <a:font script="Jpan" typeface="ＭＳ Ｐゴシック"/>
        <a:font script="Hang" typeface="맑은 고딕"/>
        <a:font script="Hans" typeface="HarmonyOS Sans SC Medium"/>
        <a:font script="Hant" typeface="新細明體"/>
        <a:font script="Arab" typeface="HarmonyOS Sans SC Medium"/>
        <a:font script="Hebr" typeface="HarmonyOS Sans SC Mediu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HarmonyOS Sans SC Mediu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269</TotalTime>
  <Words>1738</Words>
  <Application>Microsoft Office PowerPoint</Application>
  <PresentationFormat>宽屏</PresentationFormat>
  <Paragraphs>145</Paragraphs>
  <Slides>30</Slides>
  <Notes>30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30</vt:i4>
      </vt:variant>
    </vt:vector>
  </HeadingPairs>
  <TitlesOfParts>
    <vt:vector size="37" baseType="lpstr">
      <vt:lpstr>Segoe UI</vt:lpstr>
      <vt:lpstr>Times New Roman</vt:lpstr>
      <vt:lpstr>Arial</vt:lpstr>
      <vt:lpstr>Wingdings</vt:lpstr>
      <vt:lpstr>思源宋体 CN Heavy</vt:lpstr>
      <vt:lpstr>HarmonyOS Sans SC Medium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WPS_1601876304</dc:creator>
  <cp:lastModifiedBy>GAO Jianwei</cp:lastModifiedBy>
  <cp:revision>227</cp:revision>
  <dcterms:created xsi:type="dcterms:W3CDTF">1900-01-01T00:00:00Z</dcterms:created>
  <dcterms:modified xsi:type="dcterms:W3CDTF">2023-03-30T11:23:25Z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2052-11.34.2</vt:lpwstr>
  </property>
  <property fmtid="{D5CDD505-2E9C-101B-9397-08002B2CF9AE}" pid="3" name="ICV">
    <vt:lpwstr>6ADE3B734E3377A0554A226446403AED_31</vt:lpwstr>
  </property>
  <property fmtid="{D5CDD505-2E9C-101B-9397-08002B2CF9AE}" pid="4" name="KSOTemplateUUID">
    <vt:lpwstr>v1.0_mb_/w6N6atmS5a4l3yHcSV65Q==</vt:lpwstr>
  </property>
</Properties>
</file>